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63" r:id="rId2"/>
    <p:sldId id="384" r:id="rId3"/>
    <p:sldId id="424" r:id="rId4"/>
    <p:sldId id="379" r:id="rId5"/>
    <p:sldId id="426" r:id="rId6"/>
    <p:sldId id="431" r:id="rId7"/>
    <p:sldId id="437" r:id="rId8"/>
    <p:sldId id="421" r:id="rId9"/>
    <p:sldId id="428" r:id="rId10"/>
    <p:sldId id="382" r:id="rId11"/>
    <p:sldId id="447" r:id="rId12"/>
    <p:sldId id="461" r:id="rId13"/>
    <p:sldId id="462" r:id="rId14"/>
    <p:sldId id="383" r:id="rId15"/>
    <p:sldId id="429" r:id="rId16"/>
    <p:sldId id="450" r:id="rId17"/>
    <p:sldId id="452" r:id="rId18"/>
    <p:sldId id="451" r:id="rId19"/>
    <p:sldId id="453" r:id="rId20"/>
    <p:sldId id="454" r:id="rId21"/>
    <p:sldId id="455" r:id="rId22"/>
    <p:sldId id="456" r:id="rId23"/>
    <p:sldId id="457" r:id="rId24"/>
    <p:sldId id="458" r:id="rId25"/>
    <p:sldId id="459" r:id="rId26"/>
    <p:sldId id="445" r:id="rId27"/>
    <p:sldId id="395" r:id="rId28"/>
    <p:sldId id="385" r:id="rId29"/>
    <p:sldId id="386" r:id="rId30"/>
    <p:sldId id="397" r:id="rId31"/>
    <p:sldId id="398" r:id="rId32"/>
    <p:sldId id="432" r:id="rId33"/>
    <p:sldId id="434" r:id="rId34"/>
    <p:sldId id="435" r:id="rId35"/>
    <p:sldId id="436" r:id="rId36"/>
    <p:sldId id="449" r:id="rId37"/>
    <p:sldId id="448" r:id="rId38"/>
    <p:sldId id="423" r:id="rId39"/>
    <p:sldId id="405" r:id="rId40"/>
    <p:sldId id="338" r:id="rId41"/>
  </p:sldIdLst>
  <p:sldSz cx="9144000" cy="6858000" type="screen4x3"/>
  <p:notesSz cx="7099300" cy="10234613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328264"/>
    <a:srgbClr val="FF9900"/>
    <a:srgbClr val="5FC19C"/>
    <a:srgbClr val="339966"/>
    <a:srgbClr val="33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01" autoAdjust="0"/>
    <p:restoredTop sz="99139" autoAdjust="0"/>
  </p:normalViewPr>
  <p:slideViewPr>
    <p:cSldViewPr snapToObjects="1">
      <p:cViewPr varScale="1">
        <p:scale>
          <a:sx n="116" d="100"/>
          <a:sy n="116" d="100"/>
        </p:scale>
        <p:origin x="1320" y="96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1524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40.xml"/><Relationship Id="rId3" Type="http://schemas.openxmlformats.org/officeDocument/2006/relationships/slide" Target="slides/slide4.xml"/><Relationship Id="rId7" Type="http://schemas.openxmlformats.org/officeDocument/2006/relationships/slide" Target="slides/slide29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28.xml"/><Relationship Id="rId5" Type="http://schemas.openxmlformats.org/officeDocument/2006/relationships/slide" Target="slides/slide14.xml"/><Relationship Id="rId4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E62C6591-2B65-410E-AEAA-984492862F0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83E91BD3-AEC0-48CA-A3B6-451481B3D0A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A11903D4-2CBF-410B-9123-494DA7BAF79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D7631B3A-DF05-455A-A25C-7605427F86A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47C1379-88D4-4AE1-92CF-CDCEB48AD7D9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850F732F-DD9E-413E-BB7C-D2391ACBE0D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DDD35482-734E-4ED3-869B-66FDA073462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08FA7667-E062-4444-B423-9512D9B4D44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7" name="Rectangle 5">
            <a:extLst>
              <a:ext uri="{FF2B5EF4-FFF2-40B4-BE49-F238E27FC236}">
                <a16:creationId xmlns:a16="http://schemas.microsoft.com/office/drawing/2014/main" id="{E065BFF4-FCE1-4C60-8A7F-6F195705838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Kliknij, aby edytować style wzorca tekstu</a:t>
            </a:r>
          </a:p>
          <a:p>
            <a:pPr lvl="1"/>
            <a:r>
              <a:rPr lang="en-GB" noProof="0"/>
              <a:t>Drugi poziom</a:t>
            </a:r>
          </a:p>
          <a:p>
            <a:pPr lvl="2"/>
            <a:r>
              <a:rPr lang="en-GB" noProof="0"/>
              <a:t>Trzeci poziom</a:t>
            </a:r>
          </a:p>
          <a:p>
            <a:pPr lvl="3"/>
            <a:r>
              <a:rPr lang="en-GB" noProof="0"/>
              <a:t>Czwarty poziom</a:t>
            </a:r>
          </a:p>
          <a:p>
            <a:pPr lvl="4"/>
            <a:r>
              <a:rPr lang="en-GB" noProof="0"/>
              <a:t>Piąty poziom</a:t>
            </a:r>
          </a:p>
        </p:txBody>
      </p:sp>
      <p:sp>
        <p:nvSpPr>
          <p:cNvPr id="18438" name="Rectangle 6">
            <a:extLst>
              <a:ext uri="{FF2B5EF4-FFF2-40B4-BE49-F238E27FC236}">
                <a16:creationId xmlns:a16="http://schemas.microsoft.com/office/drawing/2014/main" id="{9D3F0204-A78E-48A1-AE46-FCE18A1E985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9" name="Rectangle 7">
            <a:extLst>
              <a:ext uri="{FF2B5EF4-FFF2-40B4-BE49-F238E27FC236}">
                <a16:creationId xmlns:a16="http://schemas.microsoft.com/office/drawing/2014/main" id="{686D7CE5-A789-4E66-A02F-549D7D6CF4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01FCFDD-3FBB-4C2A-A6A5-8751F6077493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77DD5EAE-2E50-4125-941A-22C8F61530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5F326C3-5ED0-4EC0-A85A-9A1E23C6F824}" type="slidenum">
              <a:rPr lang="en-GB" altLang="pl-PL" sz="1300" smtClean="0"/>
              <a:pPr>
                <a:spcBef>
                  <a:spcPct val="0"/>
                </a:spcBef>
              </a:pPr>
              <a:t>1</a:t>
            </a:fld>
            <a:endParaRPr lang="en-GB" altLang="pl-PL" sz="130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79868920-1E62-4C55-BCDD-5AD1E05493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EAC99C37-7060-4C16-8811-2E5E696C86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EF8F9FF0-8467-4025-A94B-A2D0BDAFF9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4EE9B5-E3F5-4860-9D27-27755DB16B4E}" type="slidenum">
              <a:rPr lang="en-GB" altLang="pl-PL" sz="1300" smtClean="0"/>
              <a:pPr>
                <a:spcBef>
                  <a:spcPct val="0"/>
                </a:spcBef>
              </a:pPr>
              <a:t>10</a:t>
            </a:fld>
            <a:endParaRPr lang="en-GB" altLang="pl-PL" sz="13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95362FE8-B50E-4CF4-BAA6-1AA0625B8C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4604154D-6809-4889-A18D-00FE50BD37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20D007AD-20CB-4CF7-A8B6-EBE15740303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A755F54-C863-4F31-A75B-FB7EE5A8F36F}" type="slidenum">
              <a:rPr lang="en-GB" altLang="pl-PL" sz="1300"/>
              <a:pPr algn="r" eaLnBrk="1" hangingPunct="1">
                <a:spcBef>
                  <a:spcPct val="0"/>
                </a:spcBef>
              </a:pPr>
              <a:t>11</a:t>
            </a:fld>
            <a:endParaRPr lang="en-GB" altLang="pl-PL" sz="13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6A19A7AD-6714-49BB-B12E-B2206BE819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C0BCEBD7-F77C-400A-914E-43E517F74A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A2D0FCF3-E429-41F1-8BCF-127E4FF773F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4A0C5F3-6E96-47B5-ABE6-20E2538B0F65}" type="slidenum">
              <a:rPr lang="en-GB" altLang="pl-PL" sz="1300"/>
              <a:pPr algn="r" eaLnBrk="1" hangingPunct="1">
                <a:spcBef>
                  <a:spcPct val="0"/>
                </a:spcBef>
              </a:pPr>
              <a:t>12</a:t>
            </a:fld>
            <a:endParaRPr lang="en-GB" altLang="pl-PL" sz="13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28FFD364-6C3E-4E6C-B87B-A71D075F5F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8E3A3BD5-B4AB-436E-BD5C-D87BECC175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DBC5AA8E-4065-4351-88CA-15811E422A6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AB78CE8-469D-4A5B-9D10-472AA426539F}" type="slidenum">
              <a:rPr lang="en-GB" altLang="pl-PL" sz="1300"/>
              <a:pPr algn="r" eaLnBrk="1" hangingPunct="1">
                <a:spcBef>
                  <a:spcPct val="0"/>
                </a:spcBef>
              </a:pPr>
              <a:t>13</a:t>
            </a:fld>
            <a:endParaRPr lang="en-GB" altLang="pl-PL" sz="130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960F58D1-91DB-4200-B60C-2A46AAE3DE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9EF94810-FFF1-4FA1-946B-3E2B2E3380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B135F989-4074-41EC-B7CE-04493DCEC9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7C860D2-BFBF-474C-A6D3-6B9411DC784F}" type="slidenum">
              <a:rPr lang="en-GB" altLang="pl-PL" sz="1300" smtClean="0"/>
              <a:pPr>
                <a:spcBef>
                  <a:spcPct val="0"/>
                </a:spcBef>
              </a:pPr>
              <a:t>14</a:t>
            </a:fld>
            <a:endParaRPr lang="en-GB" altLang="pl-PL" sz="130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54259A6E-E842-45AE-962E-8CD6A88866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C001F36E-D948-4FDE-B445-FEE77B470C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EB650B88-F96E-4129-B797-DD5A34A7657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BA13AF4-8C16-4DE2-915A-1AE2C4FAFAA7}" type="slidenum">
              <a:rPr lang="en-GB" altLang="pl-PL" sz="1300"/>
              <a:pPr algn="r" eaLnBrk="1" hangingPunct="1">
                <a:spcBef>
                  <a:spcPct val="0"/>
                </a:spcBef>
              </a:pPr>
              <a:t>15</a:t>
            </a:fld>
            <a:endParaRPr lang="en-GB" altLang="pl-PL" sz="1300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B6DC9824-FE1C-4950-BB13-E9927CAB06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FFE877BD-FCCD-46CD-89BE-907F433830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539F8780-F581-4E3F-A822-5DC99FC3BE1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271C257-564E-4AD9-A1E9-4AA6BE3892A4}" type="slidenum">
              <a:rPr lang="en-GB" altLang="pl-PL" sz="1300"/>
              <a:pPr algn="r" eaLnBrk="1" hangingPunct="1">
                <a:spcBef>
                  <a:spcPct val="0"/>
                </a:spcBef>
              </a:pPr>
              <a:t>16</a:t>
            </a:fld>
            <a:endParaRPr lang="en-GB" altLang="pl-PL" sz="1300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63F75140-A180-4D80-9B5A-07C5A1DCC1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9D357ACE-022A-4006-933D-E7337F0615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242C1AB9-8B98-43EB-B4AD-DD2A21899B4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7D1CF6C-3EB2-40D3-9B09-07280F180AC9}" type="slidenum">
              <a:rPr lang="en-GB" altLang="pl-PL" sz="1300"/>
              <a:pPr algn="r" eaLnBrk="1" hangingPunct="1">
                <a:spcBef>
                  <a:spcPct val="0"/>
                </a:spcBef>
              </a:pPr>
              <a:t>17</a:t>
            </a:fld>
            <a:endParaRPr lang="en-GB" altLang="pl-PL" sz="1300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7F5C2169-FF59-40D1-B4F6-36EF7419D6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E405A631-CE30-4272-9509-7CEBB851C8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736E0906-0B1F-4BD4-ABFA-9F083BF8E42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2D567A2-BC1C-42CB-A794-455B629E4F2B}" type="slidenum">
              <a:rPr lang="en-GB" altLang="pl-PL" sz="1300"/>
              <a:pPr algn="r" eaLnBrk="1" hangingPunct="1">
                <a:spcBef>
                  <a:spcPct val="0"/>
                </a:spcBef>
              </a:pPr>
              <a:t>18</a:t>
            </a:fld>
            <a:endParaRPr lang="en-GB" altLang="pl-PL" sz="1300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39FCF270-651F-476A-AE30-500647617B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69304A8B-D877-4F94-B86F-AA2BC2A370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C6758DBB-35BB-456B-945E-C501E65DF63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656B0D3-7067-4C36-8524-5BEED2C8E060}" type="slidenum">
              <a:rPr lang="en-GB" altLang="pl-PL" sz="1300"/>
              <a:pPr algn="r" eaLnBrk="1" hangingPunct="1">
                <a:spcBef>
                  <a:spcPct val="0"/>
                </a:spcBef>
              </a:pPr>
              <a:t>19</a:t>
            </a:fld>
            <a:endParaRPr lang="en-GB" altLang="pl-PL" sz="1300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AE23E728-CEC6-45EB-918A-FC42DD2469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9F65DE19-25FF-4ADC-BFAD-9C9C5D28E2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BC0699E5-D634-4648-A3CF-A25BBC6F03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1B26AE7-3090-48B7-B015-AE8DF1FB3FDC}" type="slidenum">
              <a:rPr lang="en-GB" altLang="pl-PL" sz="1300" smtClean="0"/>
              <a:pPr>
                <a:spcBef>
                  <a:spcPct val="0"/>
                </a:spcBef>
              </a:pPr>
              <a:t>2</a:t>
            </a:fld>
            <a:endParaRPr lang="en-GB" altLang="pl-PL" sz="13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9AB12B76-F929-493A-8807-3E373A15DB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CF38FC87-9CC4-4248-A59F-5CD2FA127B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22751D4C-2216-4422-941E-05069AD37A8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952A04B-9F16-479D-A3F3-BAAA099C9FB1}" type="slidenum">
              <a:rPr lang="en-GB" altLang="pl-PL" sz="1300"/>
              <a:pPr algn="r" eaLnBrk="1" hangingPunct="1">
                <a:spcBef>
                  <a:spcPct val="0"/>
                </a:spcBef>
              </a:pPr>
              <a:t>20</a:t>
            </a:fld>
            <a:endParaRPr lang="en-GB" altLang="pl-PL" sz="1300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BF737FC1-6916-45EB-8E35-821FD504B6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203161BA-E72C-4AFA-854D-DB951B1519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B0B74823-5872-46A7-B5CA-024396FD630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90396D2-7FE7-48C4-86CF-AC02601A0A51}" type="slidenum">
              <a:rPr lang="en-GB" altLang="pl-PL" sz="1300"/>
              <a:pPr algn="r" eaLnBrk="1" hangingPunct="1">
                <a:spcBef>
                  <a:spcPct val="0"/>
                </a:spcBef>
              </a:pPr>
              <a:t>21</a:t>
            </a:fld>
            <a:endParaRPr lang="en-GB" altLang="pl-PL" sz="1300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DE022D61-D6C2-46FA-8FF0-F7876AE04C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FAA24156-C947-4020-882F-85C44E37CE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753D6110-B0A6-4B58-9EEB-A702BFDD021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A753E05-6993-4115-8D15-A6388E7355E1}" type="slidenum">
              <a:rPr lang="en-GB" altLang="pl-PL" sz="1300"/>
              <a:pPr algn="r" eaLnBrk="1" hangingPunct="1">
                <a:spcBef>
                  <a:spcPct val="0"/>
                </a:spcBef>
              </a:pPr>
              <a:t>22</a:t>
            </a:fld>
            <a:endParaRPr lang="en-GB" altLang="pl-PL" sz="1300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D3C640D9-BA5D-485D-936F-528F5184F3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B1CE31E0-65A4-405D-8C73-019FA5DBC9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1FCAB404-4CD6-49C2-AA64-10BE9D6A440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CBAA336-090A-4ED9-9393-9D991A4DDA00}" type="slidenum">
              <a:rPr lang="en-GB" altLang="pl-PL" sz="1300"/>
              <a:pPr algn="r" eaLnBrk="1" hangingPunct="1">
                <a:spcBef>
                  <a:spcPct val="0"/>
                </a:spcBef>
              </a:pPr>
              <a:t>23</a:t>
            </a:fld>
            <a:endParaRPr lang="en-GB" altLang="pl-PL" sz="1300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3CD81E7C-BFB6-4C96-B816-8442A02FA2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CDC8BB7F-EE81-4A2B-AEFE-2AB61340C5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4D57C116-3B9B-4536-A2CD-447B0AABE49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D895665-84A1-42F4-89F1-1ABCA37DAB43}" type="slidenum">
              <a:rPr lang="en-GB" altLang="pl-PL" sz="1300"/>
              <a:pPr algn="r" eaLnBrk="1" hangingPunct="1">
                <a:spcBef>
                  <a:spcPct val="0"/>
                </a:spcBef>
              </a:pPr>
              <a:t>24</a:t>
            </a:fld>
            <a:endParaRPr lang="en-GB" altLang="pl-PL" sz="1300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7712EEBD-986F-432D-9E2F-B44923B782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FD1B615E-D289-46DD-8A9B-D3BC6F4A18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B745529B-5BA7-459E-B0B9-E2B730E3A2D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E907407-1DA3-4D87-A727-F5080082416F}" type="slidenum">
              <a:rPr lang="en-GB" altLang="pl-PL" sz="1300"/>
              <a:pPr algn="r" eaLnBrk="1" hangingPunct="1">
                <a:spcBef>
                  <a:spcPct val="0"/>
                </a:spcBef>
              </a:pPr>
              <a:t>25</a:t>
            </a:fld>
            <a:endParaRPr lang="en-GB" altLang="pl-PL" sz="1300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CEDAA9CD-3C9F-4951-9755-1F26517744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AC0514B7-A51F-4D05-8D61-92590FEB5D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F0EDBDBC-0E2F-46B2-BCE8-F662852FC02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BE12449-7588-4E61-B197-F401F7B611A3}" type="slidenum">
              <a:rPr lang="en-GB" altLang="pl-PL" sz="1300"/>
              <a:pPr algn="r" eaLnBrk="1" hangingPunct="1">
                <a:spcBef>
                  <a:spcPct val="0"/>
                </a:spcBef>
              </a:pPr>
              <a:t>26</a:t>
            </a:fld>
            <a:endParaRPr lang="en-GB" altLang="pl-PL" sz="1300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903E51A5-E3EB-4B70-A072-7D4A40507F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2E60F32C-DAF5-4B98-A414-06A2BFD503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8264BFA8-618D-44F3-830E-7AC92CA142C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E890D4B-73B7-4D98-B2C3-49874DD9CC59}" type="slidenum">
              <a:rPr lang="en-GB" altLang="pl-PL" sz="1300"/>
              <a:pPr algn="r" eaLnBrk="1" hangingPunct="1">
                <a:spcBef>
                  <a:spcPct val="0"/>
                </a:spcBef>
              </a:pPr>
              <a:t>27</a:t>
            </a:fld>
            <a:endParaRPr lang="en-GB" altLang="pl-PL" sz="1300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E68A975A-508E-4774-886D-7E48A0F314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717C82DD-9DDE-4667-8327-15E0EA5CE4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3E3A64F7-5759-446A-804F-E3C730E800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F532790-6178-4287-A103-05FA73330905}" type="slidenum">
              <a:rPr lang="en-GB" altLang="pl-PL" sz="1300" smtClean="0"/>
              <a:pPr>
                <a:spcBef>
                  <a:spcPct val="0"/>
                </a:spcBef>
              </a:pPr>
              <a:t>28</a:t>
            </a:fld>
            <a:endParaRPr lang="en-GB" altLang="pl-PL" sz="1300"/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E95A62B2-F3E6-4A82-96CA-2C161A73BA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BFA7286F-AAC7-473A-8CFF-D2C81A6642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A5A0B683-38A4-4190-BA76-75874607F2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7B28C26-941F-4303-92B6-D5B42A4ED2DE}" type="slidenum">
              <a:rPr lang="en-GB" altLang="pl-PL" sz="1300" smtClean="0"/>
              <a:pPr>
                <a:spcBef>
                  <a:spcPct val="0"/>
                </a:spcBef>
              </a:pPr>
              <a:t>29</a:t>
            </a:fld>
            <a:endParaRPr lang="en-GB" altLang="pl-PL" sz="1300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1A79B61D-270F-4CFB-9EEE-96CB659028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C924BE73-7EAA-4561-A693-6EFF186A6E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CB90C61F-1821-4860-8663-1F347FAE5D5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2EFB039-F298-494D-8A76-4708E9952CEE}" type="slidenum">
              <a:rPr lang="en-GB" altLang="pl-PL" sz="1300"/>
              <a:pPr algn="r" eaLnBrk="1" hangingPunct="1">
                <a:spcBef>
                  <a:spcPct val="0"/>
                </a:spcBef>
              </a:pPr>
              <a:t>3</a:t>
            </a:fld>
            <a:endParaRPr lang="en-GB" altLang="pl-PL" sz="130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0F19857E-880A-486D-8939-5380164160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E2292A96-18A4-449C-AC00-CBB0C9E029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A7FE6483-B034-4706-B8E7-604B2FEF2B5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20CFB92-2024-4804-9F81-5C2A03CC243D}" type="slidenum">
              <a:rPr lang="en-GB" altLang="pl-PL" sz="1300"/>
              <a:pPr algn="r" eaLnBrk="1" hangingPunct="1">
                <a:spcBef>
                  <a:spcPct val="0"/>
                </a:spcBef>
              </a:pPr>
              <a:t>30</a:t>
            </a:fld>
            <a:endParaRPr lang="en-GB" altLang="pl-PL" sz="1300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D1B5753E-C45F-4032-BDB7-C8D9E45E31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BACA4EAC-95A9-4C6A-8883-B31A6F580B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2E7DB765-B5DF-456E-8F78-2FADBEB6B85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69A26A8-12D2-4D40-A8CA-0386E248AE5C}" type="slidenum">
              <a:rPr lang="en-GB" altLang="pl-PL" sz="1300"/>
              <a:pPr algn="r" eaLnBrk="1" hangingPunct="1">
                <a:spcBef>
                  <a:spcPct val="0"/>
                </a:spcBef>
              </a:pPr>
              <a:t>31</a:t>
            </a:fld>
            <a:endParaRPr lang="en-GB" altLang="pl-PL" sz="1300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E79B1304-14F9-4393-805C-7B78AF649F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9430B186-8676-49B0-A9C5-BB716EF2BF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7D8A738F-2951-4952-9BFD-327BE38FC33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BBBAFAB-31F7-4420-B5C2-1A125F1A93A6}" type="slidenum">
              <a:rPr lang="en-GB" altLang="pl-PL" sz="1300"/>
              <a:pPr algn="r" eaLnBrk="1" hangingPunct="1">
                <a:spcBef>
                  <a:spcPct val="0"/>
                </a:spcBef>
              </a:pPr>
              <a:t>32</a:t>
            </a:fld>
            <a:endParaRPr lang="en-GB" altLang="pl-PL" sz="1300"/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8CE88699-B037-403C-8B41-62A9642F41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742E7357-1020-48B1-8B0C-1A6A346135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5E15A060-CD3C-49D9-A0CC-922BDF263C0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972B5E5-660B-412B-B041-EF9406600D20}" type="slidenum">
              <a:rPr lang="en-GB" altLang="pl-PL" sz="1300"/>
              <a:pPr algn="r" eaLnBrk="1" hangingPunct="1">
                <a:spcBef>
                  <a:spcPct val="0"/>
                </a:spcBef>
              </a:pPr>
              <a:t>33</a:t>
            </a:fld>
            <a:endParaRPr lang="en-GB" altLang="pl-PL" sz="1300"/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BB77252D-D1A3-4668-9781-0A693873C7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6EE919CF-8A4F-4DC0-B753-9844492A05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A7F3377A-1F08-49E1-AD83-DF57609BE5D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EEFC52D-C049-485D-B5FF-60CE5037578A}" type="slidenum">
              <a:rPr lang="en-GB" altLang="pl-PL" sz="1300"/>
              <a:pPr algn="r" eaLnBrk="1" hangingPunct="1">
                <a:spcBef>
                  <a:spcPct val="0"/>
                </a:spcBef>
              </a:pPr>
              <a:t>34</a:t>
            </a:fld>
            <a:endParaRPr lang="en-GB" altLang="pl-PL" sz="1300"/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8A91AA5A-9AC2-4DF5-89D1-5A3786D0DE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D5785B0C-70E6-487C-8A12-6BFE50C96C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40D5BA0C-9095-455E-97FA-28FD1AEB193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FFDEE16-699F-46E9-9812-D76022650596}" type="slidenum">
              <a:rPr lang="en-GB" altLang="pl-PL" sz="1300"/>
              <a:pPr algn="r" eaLnBrk="1" hangingPunct="1">
                <a:spcBef>
                  <a:spcPct val="0"/>
                </a:spcBef>
              </a:pPr>
              <a:t>35</a:t>
            </a:fld>
            <a:endParaRPr lang="en-GB" altLang="pl-PL" sz="1300"/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4DE99773-1DF2-4357-ACD5-184EB3DA45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FE354E77-0B3D-4F2B-A274-41E55F646D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448F2F64-73FC-4B66-A749-7C66BDABD93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2F7612D-2E2C-44FF-BC44-BB4AD687D3DD}" type="slidenum">
              <a:rPr lang="en-GB" altLang="pl-PL" sz="1300"/>
              <a:pPr algn="r" eaLnBrk="1" hangingPunct="1">
                <a:spcBef>
                  <a:spcPct val="0"/>
                </a:spcBef>
              </a:pPr>
              <a:t>36</a:t>
            </a:fld>
            <a:endParaRPr lang="en-GB" altLang="pl-PL" sz="1300"/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6BE53A15-5203-4D41-99A2-E4DA031DC4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7DCFBCF3-DABE-4783-AC04-5EF3B85669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85BDB239-BDDF-4649-8CA8-4F7A879C202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A607F38-7370-4E22-AA3E-1D52381B16F2}" type="slidenum">
              <a:rPr lang="en-GB" altLang="pl-PL" sz="1300"/>
              <a:pPr algn="r" eaLnBrk="1" hangingPunct="1">
                <a:spcBef>
                  <a:spcPct val="0"/>
                </a:spcBef>
              </a:pPr>
              <a:t>37</a:t>
            </a:fld>
            <a:endParaRPr lang="en-GB" altLang="pl-PL" sz="1300"/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2DFA5603-F80D-4BD2-8AC4-340AB748D8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8114820E-414E-4104-B231-4CEB91BE32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>
            <a:extLst>
              <a:ext uri="{FF2B5EF4-FFF2-40B4-BE49-F238E27FC236}">
                <a16:creationId xmlns:a16="http://schemas.microsoft.com/office/drawing/2014/main" id="{6539D5A4-2621-41C0-89D3-927493728AC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56619AB-B0E9-4C29-A849-5D2EC1B160CC}" type="slidenum">
              <a:rPr lang="en-GB" altLang="pl-PL" sz="1300"/>
              <a:pPr algn="r" eaLnBrk="1" hangingPunct="1">
                <a:spcBef>
                  <a:spcPct val="0"/>
                </a:spcBef>
              </a:pPr>
              <a:t>38</a:t>
            </a:fld>
            <a:endParaRPr lang="en-GB" altLang="pl-PL" sz="1300"/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AB88F262-55A8-45AD-85DF-1F3A5DED66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E2BEEE1A-A1C1-4923-8FF6-EDC73D3AF5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>
            <a:extLst>
              <a:ext uri="{FF2B5EF4-FFF2-40B4-BE49-F238E27FC236}">
                <a16:creationId xmlns:a16="http://schemas.microsoft.com/office/drawing/2014/main" id="{0C8E4DBC-A279-40D1-933B-0D308EDE123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D57DCA7-6629-46A3-A1C0-6DFEA9CA000F}" type="slidenum">
              <a:rPr lang="en-GB" altLang="pl-PL" sz="1300"/>
              <a:pPr algn="r" eaLnBrk="1" hangingPunct="1">
                <a:spcBef>
                  <a:spcPct val="0"/>
                </a:spcBef>
              </a:pPr>
              <a:t>39</a:t>
            </a:fld>
            <a:endParaRPr lang="en-GB" altLang="pl-PL" sz="1300"/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D69D6730-B884-4C37-BC7A-191F29635F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7CF02A27-0F40-4EB8-9D13-2A5F1929B3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A0709ADC-5D63-402E-9A67-3307905BF9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ED35526-34E1-4170-9330-5BCDE73B888F}" type="slidenum">
              <a:rPr lang="en-GB" altLang="pl-PL" sz="1300" smtClean="0"/>
              <a:pPr>
                <a:spcBef>
                  <a:spcPct val="0"/>
                </a:spcBef>
              </a:pPr>
              <a:t>4</a:t>
            </a:fld>
            <a:endParaRPr lang="en-GB" altLang="pl-PL" sz="1300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6624B70A-C0EB-429A-A17F-3887AD9210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5B495E40-83B0-4E26-B7D1-E591E5CF6C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>
            <a:extLst>
              <a:ext uri="{FF2B5EF4-FFF2-40B4-BE49-F238E27FC236}">
                <a16:creationId xmlns:a16="http://schemas.microsoft.com/office/drawing/2014/main" id="{988630B6-593B-4CE4-B14B-18D59B7295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79DC8CC-189B-4DC2-9D94-4BBBDF8C8EEB}" type="slidenum">
              <a:rPr lang="en-GB" altLang="pl-PL" sz="1300" smtClean="0"/>
              <a:pPr>
                <a:spcBef>
                  <a:spcPct val="0"/>
                </a:spcBef>
              </a:pPr>
              <a:t>40</a:t>
            </a:fld>
            <a:endParaRPr lang="en-GB" altLang="pl-PL" sz="1300"/>
          </a:p>
        </p:txBody>
      </p:sp>
      <p:sp>
        <p:nvSpPr>
          <p:cNvPr id="84995" name="Rectangle 2">
            <a:extLst>
              <a:ext uri="{FF2B5EF4-FFF2-40B4-BE49-F238E27FC236}">
                <a16:creationId xmlns:a16="http://schemas.microsoft.com/office/drawing/2014/main" id="{288710DB-F8D5-4186-8DCA-C74E548410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>
            <a:extLst>
              <a:ext uri="{FF2B5EF4-FFF2-40B4-BE49-F238E27FC236}">
                <a16:creationId xmlns:a16="http://schemas.microsoft.com/office/drawing/2014/main" id="{56549F3A-F5C7-4943-BFFF-9CB51813A6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9D6DF655-5BD7-48DF-AB4F-83E7FEFF51B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20BF3FD-7339-4803-9CC5-17699B733F33}" type="slidenum">
              <a:rPr lang="en-GB" altLang="pl-PL" sz="1300"/>
              <a:pPr algn="r" eaLnBrk="1" hangingPunct="1">
                <a:spcBef>
                  <a:spcPct val="0"/>
                </a:spcBef>
              </a:pPr>
              <a:t>5</a:t>
            </a:fld>
            <a:endParaRPr lang="en-GB" altLang="pl-PL" sz="1300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AE6DFEAB-105B-4F24-9DA5-EDD4C70E53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A0656A93-5202-496D-A09B-A98C7C82FF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1C279DCC-B4CB-4136-BD4E-66572D8A851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30D6E77-F4D7-4056-A4BE-0BE4BAB28A92}" type="slidenum">
              <a:rPr lang="en-GB" altLang="pl-PL" sz="1300"/>
              <a:pPr algn="r" eaLnBrk="1" hangingPunct="1">
                <a:spcBef>
                  <a:spcPct val="0"/>
                </a:spcBef>
              </a:pPr>
              <a:t>6</a:t>
            </a:fld>
            <a:endParaRPr lang="en-GB" altLang="pl-PL" sz="130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4BA3AFE0-59E0-4BD8-92D6-C44CEF1078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9AE17131-BF9C-459C-9F1F-70E490179D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D36A58E7-4220-4171-92A6-D6B72119BD5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651A5A7-B0F3-4A1E-86B8-5DB2C942C2FE}" type="slidenum">
              <a:rPr lang="en-GB" altLang="pl-PL" sz="1300"/>
              <a:pPr algn="r" eaLnBrk="1" hangingPunct="1">
                <a:spcBef>
                  <a:spcPct val="0"/>
                </a:spcBef>
              </a:pPr>
              <a:t>7</a:t>
            </a:fld>
            <a:endParaRPr lang="en-GB" altLang="pl-PL" sz="13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D90E45F7-6A32-46B6-B56E-05673D1AE0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2EDE26A5-E3B9-49EB-8839-8C2A12C1E0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E4B5AE9B-493F-4164-804B-911AA67A364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BCE7E8D-9151-4117-8AA0-AD7B0CA3BC02}" type="slidenum">
              <a:rPr lang="en-GB" altLang="pl-PL" sz="1300"/>
              <a:pPr algn="r" eaLnBrk="1" hangingPunct="1">
                <a:spcBef>
                  <a:spcPct val="0"/>
                </a:spcBef>
              </a:pPr>
              <a:t>8</a:t>
            </a:fld>
            <a:endParaRPr lang="en-GB" altLang="pl-PL" sz="13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A4976E9A-98D6-4A7D-AC61-1E01376C84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03A141B3-3A8C-4B4B-9B4E-31992C8FE0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2D8CB7FC-30D6-4502-88CA-99F6B74584A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B17A0E1-19ED-40A4-A8BE-5B0AD4FF9342}" type="slidenum">
              <a:rPr lang="en-GB" altLang="pl-PL" sz="1300"/>
              <a:pPr algn="r" eaLnBrk="1" hangingPunct="1">
                <a:spcBef>
                  <a:spcPct val="0"/>
                </a:spcBef>
              </a:pPr>
              <a:t>9</a:t>
            </a:fld>
            <a:endParaRPr lang="en-GB" altLang="pl-PL" sz="13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973BF5EB-E494-4E36-BC04-192A267DEB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E7AF42EC-126D-4246-BCD7-E2FCED1827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1BA6867-6509-43BB-B011-9D3D072BE7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FC8D2C-1531-42D3-9D71-47BBA62464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82C61D5-5619-4AA7-A08D-58E4CF48F6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A649E-483D-44FA-8054-ED6A3249CC5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89218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63A6F56-B810-43C7-AA60-CFF2A7E347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5B02A01-37C8-4C65-96B9-69D06910B7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1FBFCA-1254-46E9-93E7-5DE8644246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14BEE-126D-4F92-B1AD-F50FAF3F262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00188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902450" y="476250"/>
            <a:ext cx="1784350" cy="5649913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547813" y="476250"/>
            <a:ext cx="5202237" cy="5649913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2F755BA-D8EA-497E-B1E9-3D033DECAB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95F4CE9-43BC-418D-8F44-3DA8986FCB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92AAF0C-A654-4587-93DE-1A02AEE452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CABA7-5DF8-44FD-99C7-6AA5E117A96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52621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B0E5F8C-9177-488D-B0BC-396A291902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09C19D-A0BB-4D5D-A734-353ECEEC57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B00F02C-8208-4BD1-AA5B-2662FED05B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A8260-BDA2-4ECC-99F5-4C0E4D64DD6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581448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96FD012-AE48-4E4A-89A2-E3FE70AA3C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703D414-86E8-4A70-8D70-F5766B2AE4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3260FC0-188C-4873-9B10-4847524A9D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3B0BD-2853-44D3-8C51-378D333FA0C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356328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547813" y="1628775"/>
            <a:ext cx="3492500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92713" y="1628775"/>
            <a:ext cx="3494087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B7B367-D43B-441D-8588-0CC1F0030C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C7689B-4758-4169-84B3-9919A1BCFE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6A11AF-A9BB-4A99-982B-371D14295A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DDF6A-0FF9-49C4-B7FB-770E9CC0C91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585693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AB12C7C-3DB6-4F99-9FD2-F53A488EB8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95E2E53-B707-4BDF-B700-854E5ACF48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F748B72-0337-4533-8718-CE1B90D05E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F05ED-48CB-466E-9543-7C04B891F7B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46652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3F7EB3C-C035-4AD0-B788-0C96AEDF53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16721E9-CCA8-488B-9CE8-14EBE31CB9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EBABFB3-5820-45E2-8D6F-C4E62B6BE5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2767B-8905-4211-8213-EBD916CEF5F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181455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41BE59D-D56C-4421-9550-A1EF866A24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BE2D842-C7F4-4BEF-9CEC-59E40B8916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06FF005-5786-47A4-908E-56CA3C793D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5EEE4-7BE7-4C5A-9E5B-072BD046C3F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240461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6395EB-A01B-4509-A118-908E0902C2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D16C23-E3CA-4CE8-BBB9-B10CC5BDD8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3E8878-EC33-4CE1-B977-667D15F0CF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9B107-BE6D-42DB-A4BC-235CB155ADD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51788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145FDE-31C0-4C32-88D3-9A6EC90B24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F7599D-EE6D-42B0-8F6B-8F2A7A1698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6D3ECC-EEBC-4378-B3D5-67D68469DD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EAF7E-C27A-4AB8-8150-A3720978BE0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204726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4CD544B-D1D7-4D82-A669-7B67A038BB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47813" y="476250"/>
            <a:ext cx="7138987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 wzorca tytułu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875B568-71BF-4479-A775-A305F964D7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47813" y="1628775"/>
            <a:ext cx="7138987" cy="449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043B1B5-3C20-4844-A7F4-BE769385269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Verdana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F8AC323-ED65-4B2A-8DAB-98A20C5ECFC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Verdana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DAB3882-0AB7-405C-B8DC-68531ED4193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93A61055-680B-4A45-84A1-CC4E3A68DA3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2.png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FkI12Vxr-s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znakowanie-ce.pl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1.emf"/><Relationship Id="rId5" Type="http://schemas.openxmlformats.org/officeDocument/2006/relationships/image" Target="../media/image20.png"/><Relationship Id="rId4" Type="http://schemas.openxmlformats.org/officeDocument/2006/relationships/oleObject" Target="../embeddings/oleObject6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4.emf"/><Relationship Id="rId5" Type="http://schemas.openxmlformats.org/officeDocument/2006/relationships/image" Target="../media/image20.png"/><Relationship Id="rId4" Type="http://schemas.openxmlformats.org/officeDocument/2006/relationships/oleObject" Target="../embeddings/oleObject7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5.emf"/><Relationship Id="rId5" Type="http://schemas.openxmlformats.org/officeDocument/2006/relationships/image" Target="../media/image20.png"/><Relationship Id="rId4" Type="http://schemas.openxmlformats.org/officeDocument/2006/relationships/oleObject" Target="../embeddings/oleObject8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7.png"/><Relationship Id="rId5" Type="http://schemas.openxmlformats.org/officeDocument/2006/relationships/image" Target="../media/image20.png"/><Relationship Id="rId4" Type="http://schemas.openxmlformats.org/officeDocument/2006/relationships/oleObject" Target="../embeddings/oleObject9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3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9.emf"/><Relationship Id="rId5" Type="http://schemas.openxmlformats.org/officeDocument/2006/relationships/image" Target="../media/image20.png"/><Relationship Id="rId4" Type="http://schemas.openxmlformats.org/officeDocument/2006/relationships/oleObject" Target="../embeddings/oleObject10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3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2.emf"/><Relationship Id="rId5" Type="http://schemas.openxmlformats.org/officeDocument/2006/relationships/image" Target="../media/image20.png"/><Relationship Id="rId4" Type="http://schemas.openxmlformats.org/officeDocument/2006/relationships/oleObject" Target="../embeddings/oleObject1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3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4.emf"/><Relationship Id="rId5" Type="http://schemas.openxmlformats.org/officeDocument/2006/relationships/image" Target="../media/image20.png"/><Relationship Id="rId4" Type="http://schemas.openxmlformats.org/officeDocument/2006/relationships/oleObject" Target="../embeddings/oleObject1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6.emf"/><Relationship Id="rId5" Type="http://schemas.openxmlformats.org/officeDocument/2006/relationships/image" Target="../media/image20.png"/><Relationship Id="rId4" Type="http://schemas.openxmlformats.org/officeDocument/2006/relationships/oleObject" Target="../embeddings/oleObject13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6.emf"/><Relationship Id="rId5" Type="http://schemas.openxmlformats.org/officeDocument/2006/relationships/image" Target="../media/image20.png"/><Relationship Id="rId4" Type="http://schemas.openxmlformats.org/officeDocument/2006/relationships/oleObject" Target="../embeddings/oleObject14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7.emf"/><Relationship Id="rId5" Type="http://schemas.openxmlformats.org/officeDocument/2006/relationships/image" Target="../media/image20.png"/><Relationship Id="rId4" Type="http://schemas.openxmlformats.org/officeDocument/2006/relationships/oleObject" Target="../embeddings/oleObject15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41.png"/><Relationship Id="rId4" Type="http://schemas.openxmlformats.org/officeDocument/2006/relationships/oleObject" Target="../embeddings/oleObject16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://pl.wikipedia.org/wiki/Rational_Unified_Process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n.wikipedia.org/wiki/Model-driven_architecture" TargetMode="External"/><Relationship Id="rId5" Type="http://schemas.openxmlformats.org/officeDocument/2006/relationships/hyperlink" Target="http://www.objectmentor.com/omSolutions/oops_what.html" TargetMode="External"/><Relationship Id="rId4" Type="http://schemas.openxmlformats.org/officeDocument/2006/relationships/hyperlink" Target="http://resources.sei.cmu.edu/asset_files/TechnicalReport/2006_005_001_14795.pdf" TargetMode="External"/><Relationship Id="rId9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42.png"/><Relationship Id="rId4" Type="http://schemas.openxmlformats.org/officeDocument/2006/relationships/oleObject" Target="../embeddings/oleObject17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43.png"/><Relationship Id="rId4" Type="http://schemas.openxmlformats.org/officeDocument/2006/relationships/oleObject" Target="../embeddings/oleObject18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44.png"/><Relationship Id="rId4" Type="http://schemas.openxmlformats.org/officeDocument/2006/relationships/oleObject" Target="../embeddings/oleObject19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45.png"/><Relationship Id="rId4" Type="http://schemas.openxmlformats.org/officeDocument/2006/relationships/oleObject" Target="../embeddings/oleObject20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46.png"/><Relationship Id="rId4" Type="http://schemas.openxmlformats.org/officeDocument/2006/relationships/oleObject" Target="../embeddings/oleObject21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../MPMS_2013/Wyk&#322;ady/bds.en.50155.2007.pdf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59.wmf"/><Relationship Id="rId4" Type="http://schemas.openxmlformats.org/officeDocument/2006/relationships/oleObject" Target="../embeddings/oleObject2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tamingdata.com/2010/07/08/the-project-management-tree-swing-cartoon-past-and-presen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ce.ubc.ca/~matei/EECE417/BASS/ch01lev1sec1.html" TargetMode="External"/><Relationship Id="rId3" Type="http://schemas.openxmlformats.org/officeDocument/2006/relationships/hyperlink" Target="http://resources.sei.cmu.edu/library/author.cfm?authorID=4917" TargetMode="External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hyperlink" Target="http://resources.sei.cmu.edu/library/author.cfm?authorID=4435" TargetMode="External"/><Relationship Id="rId4" Type="http://schemas.openxmlformats.org/officeDocument/2006/relationships/hyperlink" Target="http://resources.sei.cmu.edu/library/author.cfm?authorID=4785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resources.sei.cmu.edu/library/author.cfm?authorID=4917" TargetMode="External"/><Relationship Id="rId7" Type="http://schemas.openxmlformats.org/officeDocument/2006/relationships/hyperlink" Target="http://www.ece.ubc.ca/~matei/EECE417/BASS/ch01lev1sec1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hyperlink" Target="http://resources.sei.cmu.edu/library/author.cfm?authorID=4435" TargetMode="External"/><Relationship Id="rId4" Type="http://schemas.openxmlformats.org/officeDocument/2006/relationships/hyperlink" Target="http://resources.sei.cmu.edu/library/author.cfm?authorID=478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CA6A105C-0940-44B9-A8C4-22E8C0D1F5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2209800"/>
            <a:ext cx="7019925" cy="3095625"/>
          </a:xfrm>
        </p:spPr>
        <p:txBody>
          <a:bodyPr/>
          <a:lstStyle/>
          <a:p>
            <a:pPr algn="ctr" eaLnBrk="1" hangingPunct="1"/>
            <a:r>
              <a:rPr lang="pl-PL" altLang="pl-PL" sz="4800"/>
              <a:t>Metodyki projektowania </a:t>
            </a:r>
            <a:br>
              <a:rPr lang="pl-PL" altLang="pl-PL" sz="4800"/>
            </a:br>
            <a:r>
              <a:rPr lang="pl-PL" altLang="pl-PL" sz="4800"/>
              <a:t>i modelowania systemów</a:t>
            </a:r>
            <a:endParaRPr lang="en-GB" altLang="pl-PL" sz="4800">
              <a:solidFill>
                <a:schemeClr val="tx1"/>
              </a:solidFill>
            </a:endParaRPr>
          </a:p>
        </p:txBody>
      </p:sp>
      <p:sp>
        <p:nvSpPr>
          <p:cNvPr id="4099" name="Prostokąt 8">
            <a:extLst>
              <a:ext uri="{FF2B5EF4-FFF2-40B4-BE49-F238E27FC236}">
                <a16:creationId xmlns:a16="http://schemas.microsoft.com/office/drawing/2014/main" id="{1713F34A-6BBA-47F5-BE86-FA1DD7D6F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34163"/>
            <a:ext cx="9144000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2520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b="1"/>
              <a:t>Cyganek &amp; Kasperek &amp; Rajda © 2018 Katedra Elektroniki AGH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B4F37450-9F93-4A9E-847F-F6D2C084B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0"/>
            <a:ext cx="7812087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pl-PL" sz="1600" b="1" kern="0" dirty="0">
                <a:latin typeface="+mj-lt"/>
                <a:ea typeface="+mj-ea"/>
                <a:cs typeface="+mj-cs"/>
              </a:rPr>
              <a:t>Kierunek Elektronika i Telekomunikacja, </a:t>
            </a:r>
          </a:p>
          <a:p>
            <a:pPr eaLnBrk="1" hangingPunct="1">
              <a:defRPr/>
            </a:pPr>
            <a:r>
              <a:rPr lang="pl-PL" sz="1600" b="1" kern="0" dirty="0">
                <a:latin typeface="+mj-lt"/>
                <a:ea typeface="+mj-ea"/>
                <a:cs typeface="+mj-cs"/>
              </a:rPr>
              <a:t>Studia II stopnia</a:t>
            </a:r>
          </a:p>
          <a:p>
            <a:pPr eaLnBrk="1" hangingPunct="1">
              <a:defRPr/>
            </a:pPr>
            <a:r>
              <a:rPr lang="pl-PL" sz="2200" b="1" kern="0" dirty="0"/>
              <a:t>Specjalność: Systemy wbudowane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Prostokąt 8">
            <a:extLst>
              <a:ext uri="{FF2B5EF4-FFF2-40B4-BE49-F238E27FC236}">
                <a16:creationId xmlns:a16="http://schemas.microsoft.com/office/drawing/2014/main" id="{6A67A3B9-2986-4F31-86DE-D9ABD466C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34163"/>
            <a:ext cx="9144000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2520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b="1"/>
              <a:t>„Metodyki projektowania i modelowania systemów” Cyganek &amp; Kasperek &amp; Rajda © 2018 Katedra Elektroniki AGH</a:t>
            </a:r>
          </a:p>
        </p:txBody>
      </p:sp>
      <p:sp>
        <p:nvSpPr>
          <p:cNvPr id="22531" name="Tytuł 1">
            <a:extLst>
              <a:ext uri="{FF2B5EF4-FFF2-40B4-BE49-F238E27FC236}">
                <a16:creationId xmlns:a16="http://schemas.microsoft.com/office/drawing/2014/main" id="{29479561-83CD-45A4-BBEF-92765DE4F8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913" y="115888"/>
            <a:ext cx="7704137" cy="792162"/>
          </a:xfrm>
        </p:spPr>
        <p:txBody>
          <a:bodyPr/>
          <a:lstStyle/>
          <a:p>
            <a:r>
              <a:rPr lang="pl-PL" altLang="pl-PL"/>
              <a:t>Wymogi zależą od rodzaju produktu i miejsca sprzedaży...</a:t>
            </a:r>
          </a:p>
        </p:txBody>
      </p:sp>
      <p:graphicFrame>
        <p:nvGraphicFramePr>
          <p:cNvPr id="22532" name="Object 9">
            <a:extLst>
              <a:ext uri="{FF2B5EF4-FFF2-40B4-BE49-F238E27FC236}">
                <a16:creationId xmlns:a16="http://schemas.microsoft.com/office/drawing/2014/main" id="{B2AD2176-31F9-44EA-A261-48861CCF743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374775"/>
          <a:ext cx="7239000" cy="525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4" name="Obraz - mapa bitowa" r:id="rId4" imgW="6295238" imgH="5409524" progId="Paint.Picture">
                  <p:embed/>
                </p:oleObj>
              </mc:Choice>
              <mc:Fallback>
                <p:oleObj name="Obraz - mapa bitowa" r:id="rId4" imgW="6295238" imgH="5409524" progId="Paint.Picture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374775"/>
                        <a:ext cx="7239000" cy="525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10">
            <a:extLst>
              <a:ext uri="{FF2B5EF4-FFF2-40B4-BE49-F238E27FC236}">
                <a16:creationId xmlns:a16="http://schemas.microsoft.com/office/drawing/2014/main" id="{79370B2B-1A7E-4EB5-B7BF-CC9AFDF8CC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39000" y="1374775"/>
          <a:ext cx="1933575" cy="525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5" name="Obraz - mapa bitowa" r:id="rId6" imgW="2486372" imgH="4210638" progId="Paint.Picture">
                  <p:embed/>
                </p:oleObj>
              </mc:Choice>
              <mc:Fallback>
                <p:oleObj name="Obraz - mapa bitowa" r:id="rId6" imgW="2486372" imgH="4210638" progId="Paint.Picture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1374775"/>
                        <a:ext cx="1933575" cy="525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Prostokąt 8">
            <a:extLst>
              <a:ext uri="{FF2B5EF4-FFF2-40B4-BE49-F238E27FC236}">
                <a16:creationId xmlns:a16="http://schemas.microsoft.com/office/drawing/2014/main" id="{422111B5-9C1B-4A3C-AD9B-4AFADF902C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34163"/>
            <a:ext cx="9144000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2520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b="1"/>
              <a:t>„Metodyki projektowania i modelowania systemów” Cyganek &amp; Kasperek &amp; Rajda © 2018 Katedra Elektroniki AGH</a:t>
            </a:r>
          </a:p>
        </p:txBody>
      </p:sp>
      <p:sp>
        <p:nvSpPr>
          <p:cNvPr id="24579" name="Tytuł 1">
            <a:extLst>
              <a:ext uri="{FF2B5EF4-FFF2-40B4-BE49-F238E27FC236}">
                <a16:creationId xmlns:a16="http://schemas.microsoft.com/office/drawing/2014/main" id="{BC9C2973-2984-43B3-939E-F0728113930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331913" y="115888"/>
            <a:ext cx="7704137" cy="792162"/>
          </a:xfrm>
        </p:spPr>
        <p:txBody>
          <a:bodyPr/>
          <a:lstStyle/>
          <a:p>
            <a:r>
              <a:rPr lang="pl-PL" altLang="pl-PL"/>
              <a:t>Wymogi zależą od miejsca sprzedaży...</a:t>
            </a:r>
            <a:br>
              <a:rPr lang="pl-PL" altLang="pl-PL"/>
            </a:br>
            <a:r>
              <a:rPr lang="pl-PL" altLang="pl-PL"/>
              <a:t>Wymagania UE – znak CE</a:t>
            </a:r>
          </a:p>
        </p:txBody>
      </p:sp>
      <p:pic>
        <p:nvPicPr>
          <p:cNvPr id="24580" name="Obraz 1">
            <a:extLst>
              <a:ext uri="{FF2B5EF4-FFF2-40B4-BE49-F238E27FC236}">
                <a16:creationId xmlns:a16="http://schemas.microsoft.com/office/drawing/2014/main" id="{B2525A57-2079-46C5-A2C0-16CDBDEBE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1519238"/>
            <a:ext cx="8780463" cy="477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>
            <a:hlinkClick r:id="rId4"/>
            <a:extLst>
              <a:ext uri="{FF2B5EF4-FFF2-40B4-BE49-F238E27FC236}">
                <a16:creationId xmlns:a16="http://schemas.microsoft.com/office/drawing/2014/main" id="{267B6A09-B2F3-4AD7-8805-92DC2C7E48C4}"/>
              </a:ext>
            </a:extLst>
          </p:cNvPr>
          <p:cNvSpPr txBox="1"/>
          <p:nvPr/>
        </p:nvSpPr>
        <p:spPr>
          <a:xfrm>
            <a:off x="539552" y="4581128"/>
            <a:ext cx="2232248" cy="92333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pl-PL" dirty="0"/>
              <a:t>https://www.youtube.com/watch?v=FkI12Vxr-ss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Prostokąt 8">
            <a:extLst>
              <a:ext uri="{FF2B5EF4-FFF2-40B4-BE49-F238E27FC236}">
                <a16:creationId xmlns:a16="http://schemas.microsoft.com/office/drawing/2014/main" id="{0D349D32-D2C6-40A9-BE82-8D55F8DE8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34163"/>
            <a:ext cx="9144000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2520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b="1"/>
              <a:t>„Metodyki projektowania i modelowania systemów” Cyganek &amp; Kasperek &amp; Rajda © 2018 Katedra Elektroniki AGH</a:t>
            </a:r>
          </a:p>
        </p:txBody>
      </p:sp>
      <p:sp>
        <p:nvSpPr>
          <p:cNvPr id="26627" name="Tytuł 1">
            <a:extLst>
              <a:ext uri="{FF2B5EF4-FFF2-40B4-BE49-F238E27FC236}">
                <a16:creationId xmlns:a16="http://schemas.microsoft.com/office/drawing/2014/main" id="{DA10B42A-D475-4EC8-AB80-47829C14230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331913" y="115888"/>
            <a:ext cx="7704137" cy="792162"/>
          </a:xfrm>
        </p:spPr>
        <p:txBody>
          <a:bodyPr/>
          <a:lstStyle/>
          <a:p>
            <a:r>
              <a:rPr lang="pl-PL" altLang="pl-PL"/>
              <a:t>Wymogi zależą od miejsca sprzedaży...</a:t>
            </a:r>
            <a:br>
              <a:rPr lang="pl-PL" altLang="pl-PL"/>
            </a:br>
            <a:r>
              <a:rPr lang="pl-PL" altLang="pl-PL"/>
              <a:t>Wymagania UE – znak CE</a:t>
            </a:r>
          </a:p>
        </p:txBody>
      </p:sp>
      <p:pic>
        <p:nvPicPr>
          <p:cNvPr id="26628" name="Obraz 2">
            <a:extLst>
              <a:ext uri="{FF2B5EF4-FFF2-40B4-BE49-F238E27FC236}">
                <a16:creationId xmlns:a16="http://schemas.microsoft.com/office/drawing/2014/main" id="{B328AEB5-272F-417A-95F5-86535E969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1447800"/>
            <a:ext cx="8321675" cy="518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29" name="Group 8">
            <a:extLst>
              <a:ext uri="{FF2B5EF4-FFF2-40B4-BE49-F238E27FC236}">
                <a16:creationId xmlns:a16="http://schemas.microsoft.com/office/drawing/2014/main" id="{FBB693D9-1464-4771-A882-D084D9E4C479}"/>
              </a:ext>
            </a:extLst>
          </p:cNvPr>
          <p:cNvGrpSpPr>
            <a:grpSpLocks/>
          </p:cNvGrpSpPr>
          <p:nvPr/>
        </p:nvGrpSpPr>
        <p:grpSpPr bwMode="auto">
          <a:xfrm>
            <a:off x="3635375" y="3621088"/>
            <a:ext cx="4757738" cy="533400"/>
            <a:chOff x="240" y="3840"/>
            <a:chExt cx="2976" cy="336"/>
          </a:xfrm>
        </p:grpSpPr>
        <p:sp>
          <p:nvSpPr>
            <p:cNvPr id="26630" name="Text Box 6">
              <a:extLst>
                <a:ext uri="{FF2B5EF4-FFF2-40B4-BE49-F238E27FC236}">
                  <a16:creationId xmlns:a16="http://schemas.microsoft.com/office/drawing/2014/main" id="{A6565EC4-E2E4-4FEC-88CB-66510A7FFE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3888"/>
              <a:ext cx="195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400">
                  <a:hlinkClick r:id="rId4"/>
                </a:rPr>
                <a:t>http://www.oznakowanie-ce.pl/</a:t>
              </a:r>
              <a:r>
                <a:rPr lang="pl-PL" altLang="pl-PL" sz="1400"/>
                <a:t> </a:t>
              </a:r>
            </a:p>
          </p:txBody>
        </p:sp>
        <p:sp>
          <p:nvSpPr>
            <p:cNvPr id="26631" name="Oval 7">
              <a:extLst>
                <a:ext uri="{FF2B5EF4-FFF2-40B4-BE49-F238E27FC236}">
                  <a16:creationId xmlns:a16="http://schemas.microsoft.com/office/drawing/2014/main" id="{4F19E241-8B5F-4B2C-B9DE-9B8C8E077B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3840"/>
              <a:ext cx="2976" cy="336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Prostokąt 8">
            <a:extLst>
              <a:ext uri="{FF2B5EF4-FFF2-40B4-BE49-F238E27FC236}">
                <a16:creationId xmlns:a16="http://schemas.microsoft.com/office/drawing/2014/main" id="{3306DC19-4022-4486-A1BF-18A634F083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34163"/>
            <a:ext cx="9144000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2520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b="1"/>
              <a:t>„Metodyki projektowania i modelowania systemów” Cyganek &amp; Kasperek &amp; Rajda © 2018 Katedra Elektroniki AGH</a:t>
            </a:r>
          </a:p>
        </p:txBody>
      </p:sp>
      <p:sp>
        <p:nvSpPr>
          <p:cNvPr id="28675" name="Tytuł 1">
            <a:extLst>
              <a:ext uri="{FF2B5EF4-FFF2-40B4-BE49-F238E27FC236}">
                <a16:creationId xmlns:a16="http://schemas.microsoft.com/office/drawing/2014/main" id="{3D038F15-6532-4975-908B-30FC7F9AD83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331913" y="115888"/>
            <a:ext cx="7704137" cy="792162"/>
          </a:xfrm>
        </p:spPr>
        <p:txBody>
          <a:bodyPr/>
          <a:lstStyle/>
          <a:p>
            <a:r>
              <a:rPr lang="pl-PL" altLang="pl-PL"/>
              <a:t>Wymogi zależą od miejsca sprzedaży...</a:t>
            </a:r>
            <a:br>
              <a:rPr lang="pl-PL" altLang="pl-PL"/>
            </a:br>
            <a:r>
              <a:rPr lang="pl-PL" altLang="pl-PL"/>
              <a:t>Wymagania UE – znak CE</a:t>
            </a:r>
          </a:p>
        </p:txBody>
      </p:sp>
      <p:sp>
        <p:nvSpPr>
          <p:cNvPr id="28676" name="pole tekstowe 1">
            <a:extLst>
              <a:ext uri="{FF2B5EF4-FFF2-40B4-BE49-F238E27FC236}">
                <a16:creationId xmlns:a16="http://schemas.microsoft.com/office/drawing/2014/main" id="{7773C612-A1F2-4213-90A2-86FE9C0AD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628775"/>
            <a:ext cx="6027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800"/>
              <a:t>https://www.oznakowanie-ce.pl/dodatki/linki.html</a:t>
            </a:r>
          </a:p>
        </p:txBody>
      </p:sp>
      <p:pic>
        <p:nvPicPr>
          <p:cNvPr id="28677" name="Obraz 3">
            <a:extLst>
              <a:ext uri="{FF2B5EF4-FFF2-40B4-BE49-F238E27FC236}">
                <a16:creationId xmlns:a16="http://schemas.microsoft.com/office/drawing/2014/main" id="{A72F5CFB-B01A-4C8C-ADC5-4AD1EC84E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28825"/>
            <a:ext cx="5268913" cy="385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Obraz 4">
            <a:extLst>
              <a:ext uri="{FF2B5EF4-FFF2-40B4-BE49-F238E27FC236}">
                <a16:creationId xmlns:a16="http://schemas.microsoft.com/office/drawing/2014/main" id="{DB71D488-2BBE-473A-8831-259B4E2AD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749550"/>
            <a:ext cx="4572000" cy="366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rostokąt 8">
            <a:extLst>
              <a:ext uri="{FF2B5EF4-FFF2-40B4-BE49-F238E27FC236}">
                <a16:creationId xmlns:a16="http://schemas.microsoft.com/office/drawing/2014/main" id="{6CE4C934-BE68-40BF-9235-94F8F5B95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34163"/>
            <a:ext cx="9144000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2520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b="1"/>
              <a:t>„Metodyki projektowania i modelowania systemów” Cyganek &amp; Kasperek &amp; Rajda © 2018 Katedra Elektroniki AGH</a:t>
            </a:r>
          </a:p>
        </p:txBody>
      </p:sp>
      <p:sp>
        <p:nvSpPr>
          <p:cNvPr id="30723" name="Tytuł 1">
            <a:extLst>
              <a:ext uri="{FF2B5EF4-FFF2-40B4-BE49-F238E27FC236}">
                <a16:creationId xmlns:a16="http://schemas.microsoft.com/office/drawing/2014/main" id="{5FDD0124-C599-497B-BCF6-11C1310E4A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913" y="115888"/>
            <a:ext cx="7704137" cy="792162"/>
          </a:xfrm>
        </p:spPr>
        <p:txBody>
          <a:bodyPr/>
          <a:lstStyle/>
          <a:p>
            <a:r>
              <a:rPr lang="pl-PL" altLang="pl-PL"/>
              <a:t>Zakres obowiązywania CE</a:t>
            </a:r>
          </a:p>
        </p:txBody>
      </p:sp>
      <p:graphicFrame>
        <p:nvGraphicFramePr>
          <p:cNvPr id="30724" name="Object 5">
            <a:extLst>
              <a:ext uri="{FF2B5EF4-FFF2-40B4-BE49-F238E27FC236}">
                <a16:creationId xmlns:a16="http://schemas.microsoft.com/office/drawing/2014/main" id="{F2CB00A0-7A6B-4EB1-A424-DB4456AE254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7000" y="1447800"/>
          <a:ext cx="6477000" cy="490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3" name="Obraz - mapa bitowa" r:id="rId4" imgW="7144747" imgH="5409524" progId="Paint.Picture">
                  <p:embed/>
                </p:oleObj>
              </mc:Choice>
              <mc:Fallback>
                <p:oleObj name="Obraz - mapa bitowa" r:id="rId4" imgW="7144747" imgH="5409524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447800"/>
                        <a:ext cx="6477000" cy="4903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25" name="Picture 7" descr="http://ec.europa.eu/enterprise/policies/single-market-goods/cemarking/downloads/ce-marking-logo.jpg">
            <a:extLst>
              <a:ext uri="{FF2B5EF4-FFF2-40B4-BE49-F238E27FC236}">
                <a16:creationId xmlns:a16="http://schemas.microsoft.com/office/drawing/2014/main" id="{43EC2134-498F-46A2-AE08-491A32DCD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0"/>
            <a:ext cx="205740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Text Box 6">
            <a:extLst>
              <a:ext uri="{FF2B5EF4-FFF2-40B4-BE49-F238E27FC236}">
                <a16:creationId xmlns:a16="http://schemas.microsoft.com/office/drawing/2014/main" id="{79C09FA0-6E9B-4029-8C1B-1380512D6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24600"/>
            <a:ext cx="477202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/>
              <a:t>http://ec.europa.eu/growth/single-market/ce-marking/manufacturers/</a:t>
            </a:r>
          </a:p>
        </p:txBody>
      </p:sp>
      <p:sp>
        <p:nvSpPr>
          <p:cNvPr id="30727" name="Line 7">
            <a:extLst>
              <a:ext uri="{FF2B5EF4-FFF2-40B4-BE49-F238E27FC236}">
                <a16:creationId xmlns:a16="http://schemas.microsoft.com/office/drawing/2014/main" id="{38845CB2-6A8E-4030-88AE-D2F08072C0F6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4950" y="2643188"/>
            <a:ext cx="28194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8" name="Line 8">
            <a:extLst>
              <a:ext uri="{FF2B5EF4-FFF2-40B4-BE49-F238E27FC236}">
                <a16:creationId xmlns:a16="http://schemas.microsoft.com/office/drawing/2014/main" id="{9D6301CF-1148-498E-A952-B60BF2EB582B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3810000"/>
            <a:ext cx="22098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9" name="Line 10">
            <a:extLst>
              <a:ext uri="{FF2B5EF4-FFF2-40B4-BE49-F238E27FC236}">
                <a16:creationId xmlns:a16="http://schemas.microsoft.com/office/drawing/2014/main" id="{7F1FE929-CD34-49E5-A8F2-51D629BC03FC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4950" y="5486400"/>
            <a:ext cx="370205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0" name="Line 13">
            <a:extLst>
              <a:ext uri="{FF2B5EF4-FFF2-40B4-BE49-F238E27FC236}">
                <a16:creationId xmlns:a16="http://schemas.microsoft.com/office/drawing/2014/main" id="{34F430EA-0616-49EB-9377-6B910D3FA86A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3954463"/>
            <a:ext cx="6096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1" name="Line 14">
            <a:extLst>
              <a:ext uri="{FF2B5EF4-FFF2-40B4-BE49-F238E27FC236}">
                <a16:creationId xmlns:a16="http://schemas.microsoft.com/office/drawing/2014/main" id="{2501B266-494F-490D-8D74-5FCA499BC24C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4950" y="5867400"/>
            <a:ext cx="583565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2" name="Line 8">
            <a:extLst>
              <a:ext uri="{FF2B5EF4-FFF2-40B4-BE49-F238E27FC236}">
                <a16:creationId xmlns:a16="http://schemas.microsoft.com/office/drawing/2014/main" id="{C7622DAD-6714-4499-8972-2A651D432C56}"/>
              </a:ext>
            </a:extLst>
          </p:cNvPr>
          <p:cNvSpPr>
            <a:spLocks noChangeShapeType="1"/>
          </p:cNvSpPr>
          <p:nvPr/>
        </p:nvSpPr>
        <p:spPr bwMode="auto">
          <a:xfrm>
            <a:off x="2722563" y="4149725"/>
            <a:ext cx="22098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Prostokąt 8">
            <a:extLst>
              <a:ext uri="{FF2B5EF4-FFF2-40B4-BE49-F238E27FC236}">
                <a16:creationId xmlns:a16="http://schemas.microsoft.com/office/drawing/2014/main" id="{A5E50B7D-F9F3-4344-8B67-B55E4879DB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34163"/>
            <a:ext cx="9144000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2520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b="1"/>
              <a:t>„Metodyki projektowania i modelowania systemów” Cyganek &amp; Kasperek &amp; Rajda © 2018 Katedra Elektroniki AGH</a:t>
            </a:r>
          </a:p>
        </p:txBody>
      </p:sp>
      <p:pic>
        <p:nvPicPr>
          <p:cNvPr id="32771" name="Picture 5" descr="http://ec.europa.eu/enterprise/policies/single-market-goods/cemarking/downloads/ce-marking-logo.jpg">
            <a:extLst>
              <a:ext uri="{FF2B5EF4-FFF2-40B4-BE49-F238E27FC236}">
                <a16:creationId xmlns:a16="http://schemas.microsoft.com/office/drawing/2014/main" id="{FF4F26B6-7476-45CD-9F58-0DA8B5BE2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0"/>
            <a:ext cx="205740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 Box 7">
            <a:extLst>
              <a:ext uri="{FF2B5EF4-FFF2-40B4-BE49-F238E27FC236}">
                <a16:creationId xmlns:a16="http://schemas.microsoft.com/office/drawing/2014/main" id="{29E2DA60-7B45-49B0-83EB-DD96E6D66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125" y="569913"/>
            <a:ext cx="5495925" cy="338137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>
                <a:solidFill>
                  <a:schemeClr val="bg1"/>
                </a:solidFill>
              </a:rPr>
              <a:t>http://ec.europa.eu/DocsRoom/documents/18027/</a:t>
            </a:r>
          </a:p>
        </p:txBody>
      </p:sp>
      <p:graphicFrame>
        <p:nvGraphicFramePr>
          <p:cNvPr id="32773" name="Object 9">
            <a:extLst>
              <a:ext uri="{FF2B5EF4-FFF2-40B4-BE49-F238E27FC236}">
                <a16:creationId xmlns:a16="http://schemas.microsoft.com/office/drawing/2014/main" id="{BC8FEE56-BAAD-4F26-948D-71C7F915D86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57325" y="1450975"/>
          <a:ext cx="5857875" cy="512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4" name="Obraz - mapa bitowa" r:id="rId5" imgW="5630061" imgH="4923810" progId="Paint.Picture">
                  <p:embed/>
                </p:oleObj>
              </mc:Choice>
              <mc:Fallback>
                <p:oleObj name="Obraz - mapa bitowa" r:id="rId5" imgW="5630061" imgH="4923810" progId="Paint.Picture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7325" y="1450975"/>
                        <a:ext cx="5857875" cy="5124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133CF6C5-8AA9-40E2-AE81-CBF9606D25C8}"/>
              </a:ext>
            </a:extLst>
          </p:cNvPr>
          <p:cNvSpPr/>
          <p:nvPr/>
        </p:nvSpPr>
        <p:spPr>
          <a:xfrm>
            <a:off x="1508125" y="3860800"/>
            <a:ext cx="6303963" cy="208915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34819" name="Prostokąt 8">
            <a:extLst>
              <a:ext uri="{FF2B5EF4-FFF2-40B4-BE49-F238E27FC236}">
                <a16:creationId xmlns:a16="http://schemas.microsoft.com/office/drawing/2014/main" id="{713BA5CD-5490-4D2D-8C74-EC1586DF7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34163"/>
            <a:ext cx="9144000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2520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b="1"/>
              <a:t>„Metodyki projektowania i modelowania systemów” Cyganek &amp; Kasperek &amp; Rajda © 2018 Katedra Elektroniki AGH</a:t>
            </a:r>
          </a:p>
        </p:txBody>
      </p:sp>
      <p:sp>
        <p:nvSpPr>
          <p:cNvPr id="34820" name="Text Box 7">
            <a:extLst>
              <a:ext uri="{FF2B5EF4-FFF2-40B4-BE49-F238E27FC236}">
                <a16:creationId xmlns:a16="http://schemas.microsoft.com/office/drawing/2014/main" id="{519F336C-DCAA-480C-842B-6A8D312F0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125" y="569913"/>
            <a:ext cx="5495925" cy="338137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>
                <a:solidFill>
                  <a:schemeClr val="bg1"/>
                </a:solidFill>
              </a:rPr>
              <a:t>http://ec.europa.eu/DocsRoom/documents/18027/</a:t>
            </a:r>
          </a:p>
        </p:txBody>
      </p:sp>
      <p:graphicFrame>
        <p:nvGraphicFramePr>
          <p:cNvPr id="34821" name="Object 9">
            <a:extLst>
              <a:ext uri="{FF2B5EF4-FFF2-40B4-BE49-F238E27FC236}">
                <a16:creationId xmlns:a16="http://schemas.microsoft.com/office/drawing/2014/main" id="{349FC98D-57C2-4ADD-9242-A3B0608D77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29513" y="0"/>
          <a:ext cx="1614487" cy="141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6" name="Obraz - mapa bitowa" r:id="rId4" imgW="5630061" imgH="4923810" progId="Paint.Picture">
                  <p:embed/>
                </p:oleObj>
              </mc:Choice>
              <mc:Fallback>
                <p:oleObj name="Obraz - mapa bitowa" r:id="rId4" imgW="5630061" imgH="4923810" progId="Paint.Picture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9513" y="0"/>
                        <a:ext cx="1614487" cy="1412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822" name="Obraz 2">
            <a:extLst>
              <a:ext uri="{FF2B5EF4-FFF2-40B4-BE49-F238E27FC236}">
                <a16:creationId xmlns:a16="http://schemas.microsoft.com/office/drawing/2014/main" id="{0FD48FBD-98CB-4912-88FC-945D878D5D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628775"/>
            <a:ext cx="4999037" cy="2160588"/>
          </a:xfrm>
          <a:prstGeom prst="rect">
            <a:avLst/>
          </a:prstGeom>
          <a:noFill/>
          <a:ln w="127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3" name="Obraz 3">
            <a:extLst>
              <a:ext uri="{FF2B5EF4-FFF2-40B4-BE49-F238E27FC236}">
                <a16:creationId xmlns:a16="http://schemas.microsoft.com/office/drawing/2014/main" id="{DCEC8449-F03F-4B8F-82BC-73F7ED5E15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910013"/>
            <a:ext cx="6089650" cy="121285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4" name="Obraz 4">
            <a:extLst>
              <a:ext uri="{FF2B5EF4-FFF2-40B4-BE49-F238E27FC236}">
                <a16:creationId xmlns:a16="http://schemas.microsoft.com/office/drawing/2014/main" id="{A84C2766-7212-4C87-9D40-B7B8749EF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5108575"/>
            <a:ext cx="60896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5" name="pole tekstowe 6">
            <a:extLst>
              <a:ext uri="{FF2B5EF4-FFF2-40B4-BE49-F238E27FC236}">
                <a16:creationId xmlns:a16="http://schemas.microsoft.com/office/drawing/2014/main" id="{3F2459BF-22A6-4271-9C3F-EBEAE0CBA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4738" y="2757488"/>
            <a:ext cx="2736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800"/>
              <a:t>Sporo definicji….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Prostokąt 8">
            <a:extLst>
              <a:ext uri="{FF2B5EF4-FFF2-40B4-BE49-F238E27FC236}">
                <a16:creationId xmlns:a16="http://schemas.microsoft.com/office/drawing/2014/main" id="{D87289EC-3FE7-472D-986C-A57B5DE599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34163"/>
            <a:ext cx="9144000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2520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b="1"/>
              <a:t>„Metodyki projektowania i modelowania systemów” Cyganek &amp; Kasperek &amp; Rajda © 2018 Katedra Elektroniki AGH</a:t>
            </a:r>
          </a:p>
        </p:txBody>
      </p:sp>
      <p:graphicFrame>
        <p:nvGraphicFramePr>
          <p:cNvPr id="36867" name="Object 9">
            <a:extLst>
              <a:ext uri="{FF2B5EF4-FFF2-40B4-BE49-F238E27FC236}">
                <a16:creationId xmlns:a16="http://schemas.microsoft.com/office/drawing/2014/main" id="{A6E469EA-3298-4345-869F-7F6B5AB7C33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29513" y="0"/>
          <a:ext cx="1614487" cy="141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0" name="Obraz - mapa bitowa" r:id="rId4" imgW="5630061" imgH="4923810" progId="Paint.Picture">
                  <p:embed/>
                </p:oleObj>
              </mc:Choice>
              <mc:Fallback>
                <p:oleObj name="Obraz - mapa bitowa" r:id="rId4" imgW="5630061" imgH="4923810" progId="Paint.Picture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9513" y="0"/>
                        <a:ext cx="1614487" cy="1412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868" name="Obraz 1">
            <a:extLst>
              <a:ext uri="{FF2B5EF4-FFF2-40B4-BE49-F238E27FC236}">
                <a16:creationId xmlns:a16="http://schemas.microsoft.com/office/drawing/2014/main" id="{DE6C2625-A014-4D7D-88D4-D4EAEE00F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3" y="1412875"/>
            <a:ext cx="7615237" cy="52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ytuł 1">
            <a:extLst>
              <a:ext uri="{FF2B5EF4-FFF2-40B4-BE49-F238E27FC236}">
                <a16:creationId xmlns:a16="http://schemas.microsoft.com/office/drawing/2014/main" id="{3CDAE114-4850-455C-96B4-9662F8BD65C2}"/>
              </a:ext>
            </a:extLst>
          </p:cNvPr>
          <p:cNvSpPr txBox="1">
            <a:spLocks/>
          </p:cNvSpPr>
          <p:nvPr/>
        </p:nvSpPr>
        <p:spPr>
          <a:xfrm>
            <a:off x="1331913" y="115888"/>
            <a:ext cx="7704137" cy="7921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pl-PL" altLang="pl-PL" kern="0" dirty="0"/>
              <a:t>Procedura oceny zgodności CE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rostokąt 8">
            <a:extLst>
              <a:ext uri="{FF2B5EF4-FFF2-40B4-BE49-F238E27FC236}">
                <a16:creationId xmlns:a16="http://schemas.microsoft.com/office/drawing/2014/main" id="{2854965B-898A-4278-9919-95EC367BE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34163"/>
            <a:ext cx="9144000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2520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b="1"/>
              <a:t>„Metodyki projektowania i modelowania systemów” Cyganek &amp; Kasperek &amp; Rajda © 2018 Katedra Elektroniki AGH</a:t>
            </a:r>
          </a:p>
        </p:txBody>
      </p:sp>
      <p:graphicFrame>
        <p:nvGraphicFramePr>
          <p:cNvPr id="38915" name="Object 9">
            <a:extLst>
              <a:ext uri="{FF2B5EF4-FFF2-40B4-BE49-F238E27FC236}">
                <a16:creationId xmlns:a16="http://schemas.microsoft.com/office/drawing/2014/main" id="{A4D4CD5E-28AF-48A3-A4B3-467D86E281D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29513" y="0"/>
          <a:ext cx="1614487" cy="141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9" name="Obraz - mapa bitowa" r:id="rId4" imgW="5630061" imgH="4923810" progId="Paint.Picture">
                  <p:embed/>
                </p:oleObj>
              </mc:Choice>
              <mc:Fallback>
                <p:oleObj name="Obraz - mapa bitowa" r:id="rId4" imgW="5630061" imgH="4923810" progId="Paint.Picture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9513" y="0"/>
                        <a:ext cx="1614487" cy="1412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916" name="Obraz 1">
            <a:extLst>
              <a:ext uri="{FF2B5EF4-FFF2-40B4-BE49-F238E27FC236}">
                <a16:creationId xmlns:a16="http://schemas.microsoft.com/office/drawing/2014/main" id="{0E7D0A86-C7D1-48DE-ACAF-47063E4B7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25575"/>
            <a:ext cx="7993063" cy="520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ytuł 1">
            <a:extLst>
              <a:ext uri="{FF2B5EF4-FFF2-40B4-BE49-F238E27FC236}">
                <a16:creationId xmlns:a16="http://schemas.microsoft.com/office/drawing/2014/main" id="{F4323374-8F7E-4E29-9221-DD1B6DF2ECBA}"/>
              </a:ext>
            </a:extLst>
          </p:cNvPr>
          <p:cNvSpPr txBox="1">
            <a:spLocks/>
          </p:cNvSpPr>
          <p:nvPr/>
        </p:nvSpPr>
        <p:spPr>
          <a:xfrm>
            <a:off x="1331913" y="115888"/>
            <a:ext cx="7704137" cy="7921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pl-PL" altLang="pl-PL" kern="0" dirty="0"/>
              <a:t>Procedura oceny zgodności CE</a:t>
            </a:r>
          </a:p>
        </p:txBody>
      </p:sp>
      <p:pic>
        <p:nvPicPr>
          <p:cNvPr id="38918" name="Picture 2" descr="The CE mark">
            <a:extLst>
              <a:ext uri="{FF2B5EF4-FFF2-40B4-BE49-F238E27FC236}">
                <a16:creationId xmlns:a16="http://schemas.microsoft.com/office/drawing/2014/main" id="{A7797ECF-E8D8-49B8-99D6-E9B2AEE9A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589588"/>
            <a:ext cx="14684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Prostokąt 8">
            <a:extLst>
              <a:ext uri="{FF2B5EF4-FFF2-40B4-BE49-F238E27FC236}">
                <a16:creationId xmlns:a16="http://schemas.microsoft.com/office/drawing/2014/main" id="{BD8B9501-C1C4-42A6-9CA6-FB5B573EC0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34163"/>
            <a:ext cx="9144000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2520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b="1"/>
              <a:t>„Metodyki projektowania i modelowania systemów” Cyganek &amp; Kasperek &amp; Rajda © 2018 Katedra Elektroniki AGH</a:t>
            </a:r>
          </a:p>
        </p:txBody>
      </p:sp>
      <p:graphicFrame>
        <p:nvGraphicFramePr>
          <p:cNvPr id="40963" name="Object 9">
            <a:extLst>
              <a:ext uri="{FF2B5EF4-FFF2-40B4-BE49-F238E27FC236}">
                <a16:creationId xmlns:a16="http://schemas.microsoft.com/office/drawing/2014/main" id="{6108250B-7B33-4DCD-AAE3-40DFD6CB866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29513" y="0"/>
          <a:ext cx="1614487" cy="141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7" name="Obraz - mapa bitowa" r:id="rId4" imgW="5630061" imgH="4923810" progId="Paint.Picture">
                  <p:embed/>
                </p:oleObj>
              </mc:Choice>
              <mc:Fallback>
                <p:oleObj name="Obraz - mapa bitowa" r:id="rId4" imgW="5630061" imgH="4923810" progId="Paint.Picture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9513" y="0"/>
                        <a:ext cx="1614487" cy="1412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ytuł 1">
            <a:extLst>
              <a:ext uri="{FF2B5EF4-FFF2-40B4-BE49-F238E27FC236}">
                <a16:creationId xmlns:a16="http://schemas.microsoft.com/office/drawing/2014/main" id="{750466B1-EBF7-42AC-84E1-8F6F3AA5D0A6}"/>
              </a:ext>
            </a:extLst>
          </p:cNvPr>
          <p:cNvSpPr txBox="1">
            <a:spLocks/>
          </p:cNvSpPr>
          <p:nvPr/>
        </p:nvSpPr>
        <p:spPr>
          <a:xfrm>
            <a:off x="1331913" y="115888"/>
            <a:ext cx="7704137" cy="7921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pl-PL" altLang="pl-PL" kern="0" dirty="0"/>
              <a:t>Procedura oceny zgodności CE</a:t>
            </a:r>
            <a:br>
              <a:rPr lang="pl-PL" altLang="pl-PL" kern="0" dirty="0"/>
            </a:br>
            <a:r>
              <a:rPr lang="pl-PL" altLang="pl-PL" kern="0" dirty="0"/>
              <a:t>moduły</a:t>
            </a:r>
          </a:p>
        </p:txBody>
      </p:sp>
      <p:pic>
        <p:nvPicPr>
          <p:cNvPr id="40965" name="Obraz 2">
            <a:extLst>
              <a:ext uri="{FF2B5EF4-FFF2-40B4-BE49-F238E27FC236}">
                <a16:creationId xmlns:a16="http://schemas.microsoft.com/office/drawing/2014/main" id="{5FDE83A7-72F8-4B1B-B756-F16438025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4999038"/>
            <a:ext cx="6294437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Obraz 3">
            <a:extLst>
              <a:ext uri="{FF2B5EF4-FFF2-40B4-BE49-F238E27FC236}">
                <a16:creationId xmlns:a16="http://schemas.microsoft.com/office/drawing/2014/main" id="{8F1D7168-517D-4F49-8DED-B27B67D23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225" y="1484313"/>
            <a:ext cx="5762625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rostokąt 8">
            <a:extLst>
              <a:ext uri="{FF2B5EF4-FFF2-40B4-BE49-F238E27FC236}">
                <a16:creationId xmlns:a16="http://schemas.microsoft.com/office/drawing/2014/main" id="{5772EAEC-3DBA-4136-B382-E5E0682DC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34163"/>
            <a:ext cx="9144000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2520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b="1"/>
              <a:t>„Metodyki projektowania i modelowania systemów” Cyganek &amp; Kasperek &amp; Rajda © 2018 Katedra Elektroniki AGH</a:t>
            </a:r>
          </a:p>
        </p:txBody>
      </p:sp>
      <p:sp>
        <p:nvSpPr>
          <p:cNvPr id="6147" name="Tytuł 1">
            <a:extLst>
              <a:ext uri="{FF2B5EF4-FFF2-40B4-BE49-F238E27FC236}">
                <a16:creationId xmlns:a16="http://schemas.microsoft.com/office/drawing/2014/main" id="{D6D7F55E-CB4A-425D-8D54-692EF211B5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913" y="115888"/>
            <a:ext cx="7704137" cy="792162"/>
          </a:xfrm>
        </p:spPr>
        <p:txBody>
          <a:bodyPr/>
          <a:lstStyle/>
          <a:p>
            <a:r>
              <a:rPr lang="pl-PL" altLang="pl-PL"/>
              <a:t>No to zaczynamy….</a:t>
            </a:r>
          </a:p>
        </p:txBody>
      </p:sp>
      <p:sp>
        <p:nvSpPr>
          <p:cNvPr id="6148" name="pole tekstowe 6">
            <a:extLst>
              <a:ext uri="{FF2B5EF4-FFF2-40B4-BE49-F238E27FC236}">
                <a16:creationId xmlns:a16="http://schemas.microsoft.com/office/drawing/2014/main" id="{E0BF7A16-2BA3-44C9-A26F-A102D4975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665288"/>
            <a:ext cx="8497888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b="1"/>
              <a:t>Wprowadzenie do systemów wbudowanych </a:t>
            </a:r>
            <a:endParaRPr lang="pl-PL" altLang="pl-PL" sz="1800"/>
          </a:p>
          <a:p>
            <a:pPr eaLnBrk="1" hangingPunct="1">
              <a:spcBef>
                <a:spcPct val="0"/>
              </a:spcBef>
            </a:pPr>
            <a:r>
              <a:rPr lang="pl-PL" altLang="pl-PL" sz="1800"/>
              <a:t>Analiza wymogów </a:t>
            </a:r>
          </a:p>
          <a:p>
            <a:pPr eaLnBrk="1" hangingPunct="1">
              <a:spcBef>
                <a:spcPct val="0"/>
              </a:spcBef>
            </a:pPr>
            <a:r>
              <a:rPr lang="pl-PL" altLang="pl-PL" sz="1800"/>
              <a:t>Założenia projektowe </a:t>
            </a:r>
          </a:p>
          <a:p>
            <a:pPr eaLnBrk="1" hangingPunct="1">
              <a:spcBef>
                <a:spcPct val="0"/>
              </a:spcBef>
            </a:pPr>
            <a:r>
              <a:rPr lang="pl-PL" altLang="pl-PL" sz="1800">
                <a:solidFill>
                  <a:srgbClr val="BFBFBF"/>
                </a:solidFill>
              </a:rPr>
              <a:t>Przegląd architektur systemowych </a:t>
            </a:r>
          </a:p>
          <a:p>
            <a:pPr eaLnBrk="1" hangingPunct="1">
              <a:spcBef>
                <a:spcPct val="0"/>
              </a:spcBef>
            </a:pPr>
            <a:r>
              <a:rPr lang="pl-PL" altLang="pl-PL" sz="1800">
                <a:solidFill>
                  <a:srgbClr val="BFBFBF"/>
                </a:solidFill>
              </a:rPr>
              <a:t>Podział projektu na część sprzętową i programową </a:t>
            </a:r>
          </a:p>
          <a:p>
            <a:pPr eaLnBrk="1" hangingPunct="1">
              <a:spcBef>
                <a:spcPct val="0"/>
              </a:spcBef>
            </a:pPr>
            <a:r>
              <a:rPr lang="pl-PL" altLang="pl-PL" sz="1800">
                <a:solidFill>
                  <a:srgbClr val="BFBFBF"/>
                </a:solidFill>
              </a:rPr>
              <a:t>Implementacja / Integracja </a:t>
            </a:r>
          </a:p>
          <a:p>
            <a:pPr eaLnBrk="1" hangingPunct="1">
              <a:spcBef>
                <a:spcPct val="0"/>
              </a:spcBef>
            </a:pPr>
            <a:r>
              <a:rPr lang="pl-PL" altLang="pl-PL" sz="1800">
                <a:solidFill>
                  <a:srgbClr val="BFBFBF"/>
                </a:solidFill>
              </a:rPr>
              <a:t>Zagadnienia bezpieczeństwa funkcjonalnego/ Klasyfikacje SIL.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b="1">
                <a:solidFill>
                  <a:srgbClr val="BFBFBF"/>
                </a:solidFill>
              </a:rPr>
              <a:t>Dokumentacja projektowa i produkcyjna systemów </a:t>
            </a:r>
            <a:endParaRPr lang="pl-PL" altLang="pl-PL" sz="1800">
              <a:solidFill>
                <a:srgbClr val="BFBFBF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pl-PL" altLang="pl-PL" sz="1800">
                <a:solidFill>
                  <a:srgbClr val="BFBFBF"/>
                </a:solidFill>
              </a:rPr>
              <a:t>Analiza specyfikacji projektowej</a:t>
            </a:r>
          </a:p>
          <a:p>
            <a:pPr eaLnBrk="1" hangingPunct="1">
              <a:spcBef>
                <a:spcPct val="0"/>
              </a:spcBef>
            </a:pPr>
            <a:r>
              <a:rPr lang="pl-PL" altLang="pl-PL" sz="1800">
                <a:solidFill>
                  <a:srgbClr val="BFBFBF"/>
                </a:solidFill>
              </a:rPr>
              <a:t>Dokumentacja przedprojektowa</a:t>
            </a:r>
          </a:p>
          <a:p>
            <a:pPr eaLnBrk="1" hangingPunct="1">
              <a:spcBef>
                <a:spcPct val="0"/>
              </a:spcBef>
            </a:pPr>
            <a:r>
              <a:rPr lang="pl-PL" altLang="pl-PL" sz="1800">
                <a:solidFill>
                  <a:srgbClr val="BFBFBF"/>
                </a:solidFill>
              </a:rPr>
              <a:t>Dokumentacja ścieżki sprzętowej (edytor schematów, vault, zarządzanie listą komponentów)</a:t>
            </a:r>
          </a:p>
          <a:p>
            <a:pPr eaLnBrk="1" hangingPunct="1">
              <a:spcBef>
                <a:spcPct val="0"/>
              </a:spcBef>
            </a:pPr>
            <a:r>
              <a:rPr lang="pl-PL" altLang="pl-PL" sz="1800">
                <a:solidFill>
                  <a:srgbClr val="BFBFBF"/>
                </a:solidFill>
              </a:rPr>
              <a:t>Dokumentacja ścieżki programowej (Doxygen, SVN)</a:t>
            </a:r>
          </a:p>
          <a:p>
            <a:pPr eaLnBrk="1" hangingPunct="1">
              <a:spcBef>
                <a:spcPct val="0"/>
              </a:spcBef>
            </a:pPr>
            <a:r>
              <a:rPr lang="pl-PL" altLang="pl-PL" sz="1800">
                <a:solidFill>
                  <a:srgbClr val="BFBFBF"/>
                </a:solidFill>
              </a:rPr>
              <a:t>Dokumentacja produkcyjna i serwisowa;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br>
              <a:rPr lang="pl-PL" altLang="pl-PL" sz="1800"/>
            </a:br>
            <a:endParaRPr lang="pl-PL" altLang="pl-PL" sz="1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Prostokąt 8">
            <a:extLst>
              <a:ext uri="{FF2B5EF4-FFF2-40B4-BE49-F238E27FC236}">
                <a16:creationId xmlns:a16="http://schemas.microsoft.com/office/drawing/2014/main" id="{D686D6D4-BFDB-45F0-BE8B-DF052D4FBB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34163"/>
            <a:ext cx="9144000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2520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b="1"/>
              <a:t>„Metodyki projektowania i modelowania systemów” Cyganek &amp; Kasperek &amp; Rajda © 2018 Katedra Elektroniki AGH</a:t>
            </a:r>
          </a:p>
        </p:txBody>
      </p:sp>
      <p:graphicFrame>
        <p:nvGraphicFramePr>
          <p:cNvPr id="43011" name="Object 9">
            <a:extLst>
              <a:ext uri="{FF2B5EF4-FFF2-40B4-BE49-F238E27FC236}">
                <a16:creationId xmlns:a16="http://schemas.microsoft.com/office/drawing/2014/main" id="{34C10F52-A493-4601-9586-7B00119BB5E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29513" y="0"/>
          <a:ext cx="1614487" cy="141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6" name="Obraz - mapa bitowa" r:id="rId4" imgW="5630061" imgH="4923810" progId="Paint.Picture">
                  <p:embed/>
                </p:oleObj>
              </mc:Choice>
              <mc:Fallback>
                <p:oleObj name="Obraz - mapa bitowa" r:id="rId4" imgW="5630061" imgH="4923810" progId="Paint.Picture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9513" y="0"/>
                        <a:ext cx="1614487" cy="1412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ytuł 1">
            <a:extLst>
              <a:ext uri="{FF2B5EF4-FFF2-40B4-BE49-F238E27FC236}">
                <a16:creationId xmlns:a16="http://schemas.microsoft.com/office/drawing/2014/main" id="{4306AD0B-FD56-4B63-8F36-F4D93CC18C71}"/>
              </a:ext>
            </a:extLst>
          </p:cNvPr>
          <p:cNvSpPr txBox="1">
            <a:spLocks/>
          </p:cNvSpPr>
          <p:nvPr/>
        </p:nvSpPr>
        <p:spPr>
          <a:xfrm>
            <a:off x="1331913" y="115888"/>
            <a:ext cx="7704137" cy="7921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pl-PL" altLang="pl-PL" kern="0" dirty="0"/>
              <a:t>Procedura oceny zgodności CE</a:t>
            </a:r>
            <a:br>
              <a:rPr lang="pl-PL" altLang="pl-PL" kern="0" dirty="0"/>
            </a:br>
            <a:r>
              <a:rPr lang="pl-PL" altLang="pl-PL" kern="0" dirty="0"/>
              <a:t>moduły</a:t>
            </a:r>
          </a:p>
        </p:txBody>
      </p:sp>
      <p:pic>
        <p:nvPicPr>
          <p:cNvPr id="43013" name="Obraz 1">
            <a:extLst>
              <a:ext uri="{FF2B5EF4-FFF2-40B4-BE49-F238E27FC236}">
                <a16:creationId xmlns:a16="http://schemas.microsoft.com/office/drawing/2014/main" id="{1AE7BC4E-2AED-4B36-B379-15A91A54D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541463"/>
            <a:ext cx="7219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Obraz 4">
            <a:extLst>
              <a:ext uri="{FF2B5EF4-FFF2-40B4-BE49-F238E27FC236}">
                <a16:creationId xmlns:a16="http://schemas.microsoft.com/office/drawing/2014/main" id="{C4BE10C7-432C-4071-A612-4CE7C9150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063" y="2693988"/>
            <a:ext cx="6389687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Obraz 6">
            <a:extLst>
              <a:ext uri="{FF2B5EF4-FFF2-40B4-BE49-F238E27FC236}">
                <a16:creationId xmlns:a16="http://schemas.microsoft.com/office/drawing/2014/main" id="{E97CAFC4-4794-47CE-81DE-0E90C38EE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4425950"/>
            <a:ext cx="7593013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Prostokąt 8">
            <a:extLst>
              <a:ext uri="{FF2B5EF4-FFF2-40B4-BE49-F238E27FC236}">
                <a16:creationId xmlns:a16="http://schemas.microsoft.com/office/drawing/2014/main" id="{35145E5B-8951-4B13-9022-19E9CE254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34163"/>
            <a:ext cx="9144000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2520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b="1"/>
              <a:t>„Metodyki projektowania i modelowania systemów” Cyganek &amp; Kasperek &amp; Rajda © 2018 Katedra Elektroniki AGH</a:t>
            </a:r>
          </a:p>
        </p:txBody>
      </p:sp>
      <p:graphicFrame>
        <p:nvGraphicFramePr>
          <p:cNvPr id="45059" name="Object 9">
            <a:extLst>
              <a:ext uri="{FF2B5EF4-FFF2-40B4-BE49-F238E27FC236}">
                <a16:creationId xmlns:a16="http://schemas.microsoft.com/office/drawing/2014/main" id="{E52F19E8-F38B-4A40-9C0F-BDD44676710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29513" y="0"/>
          <a:ext cx="1614487" cy="141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3" name="Obraz - mapa bitowa" r:id="rId4" imgW="5630061" imgH="4923810" progId="Paint.Picture">
                  <p:embed/>
                </p:oleObj>
              </mc:Choice>
              <mc:Fallback>
                <p:oleObj name="Obraz - mapa bitowa" r:id="rId4" imgW="5630061" imgH="4923810" progId="Paint.Picture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9513" y="0"/>
                        <a:ext cx="1614487" cy="1412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ytuł 1">
            <a:extLst>
              <a:ext uri="{FF2B5EF4-FFF2-40B4-BE49-F238E27FC236}">
                <a16:creationId xmlns:a16="http://schemas.microsoft.com/office/drawing/2014/main" id="{D323735D-C732-41C8-8682-59972B7474F4}"/>
              </a:ext>
            </a:extLst>
          </p:cNvPr>
          <p:cNvSpPr txBox="1">
            <a:spLocks/>
          </p:cNvSpPr>
          <p:nvPr/>
        </p:nvSpPr>
        <p:spPr>
          <a:xfrm>
            <a:off x="1331913" y="115888"/>
            <a:ext cx="7704137" cy="7921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pl-PL" altLang="pl-PL" kern="0" dirty="0"/>
              <a:t>Procedura oceny zgodności CE</a:t>
            </a:r>
            <a:br>
              <a:rPr lang="pl-PL" altLang="pl-PL" kern="0" dirty="0"/>
            </a:br>
            <a:r>
              <a:rPr lang="pl-PL" altLang="pl-PL" kern="0" dirty="0"/>
              <a:t>moduły</a:t>
            </a:r>
          </a:p>
        </p:txBody>
      </p:sp>
      <p:pic>
        <p:nvPicPr>
          <p:cNvPr id="45061" name="Obraz 2">
            <a:extLst>
              <a:ext uri="{FF2B5EF4-FFF2-40B4-BE49-F238E27FC236}">
                <a16:creationId xmlns:a16="http://schemas.microsoft.com/office/drawing/2014/main" id="{AD349A8C-8842-42BA-BFBB-73E1F5B0B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628775"/>
            <a:ext cx="8621712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Obraz 3">
            <a:extLst>
              <a:ext uri="{FF2B5EF4-FFF2-40B4-BE49-F238E27FC236}">
                <a16:creationId xmlns:a16="http://schemas.microsoft.com/office/drawing/2014/main" id="{199A93F9-7949-4349-A600-40B946307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852738"/>
            <a:ext cx="8128000" cy="346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Prostokąt 8">
            <a:extLst>
              <a:ext uri="{FF2B5EF4-FFF2-40B4-BE49-F238E27FC236}">
                <a16:creationId xmlns:a16="http://schemas.microsoft.com/office/drawing/2014/main" id="{769053EC-CF4E-4747-8512-A8F0104FF9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34163"/>
            <a:ext cx="9144000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2520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b="1"/>
              <a:t>„Metodyki projektowania i modelowania systemów” Cyganek &amp; Kasperek &amp; Rajda © 2018 Katedra Elektroniki AGH</a:t>
            </a:r>
          </a:p>
        </p:txBody>
      </p:sp>
      <p:graphicFrame>
        <p:nvGraphicFramePr>
          <p:cNvPr id="47107" name="Object 9">
            <a:extLst>
              <a:ext uri="{FF2B5EF4-FFF2-40B4-BE49-F238E27FC236}">
                <a16:creationId xmlns:a16="http://schemas.microsoft.com/office/drawing/2014/main" id="{8E51206A-5B86-442C-9FFB-1ECF1DABF6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29513" y="0"/>
          <a:ext cx="1614487" cy="141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1" name="Obraz - mapa bitowa" r:id="rId4" imgW="5630061" imgH="4923810" progId="Paint.Picture">
                  <p:embed/>
                </p:oleObj>
              </mc:Choice>
              <mc:Fallback>
                <p:oleObj name="Obraz - mapa bitowa" r:id="rId4" imgW="5630061" imgH="4923810" progId="Paint.Picture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9513" y="0"/>
                        <a:ext cx="1614487" cy="1412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ytuł 1">
            <a:extLst>
              <a:ext uri="{FF2B5EF4-FFF2-40B4-BE49-F238E27FC236}">
                <a16:creationId xmlns:a16="http://schemas.microsoft.com/office/drawing/2014/main" id="{64A57D9C-C456-4F65-9C49-18D27BA06DAB}"/>
              </a:ext>
            </a:extLst>
          </p:cNvPr>
          <p:cNvSpPr txBox="1">
            <a:spLocks/>
          </p:cNvSpPr>
          <p:nvPr/>
        </p:nvSpPr>
        <p:spPr>
          <a:xfrm>
            <a:off x="1331913" y="115888"/>
            <a:ext cx="7704137" cy="7921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pl-PL" altLang="pl-PL" kern="0" dirty="0"/>
              <a:t>Procedura oceny zgodności CE</a:t>
            </a:r>
            <a:br>
              <a:rPr lang="pl-PL" altLang="pl-PL" kern="0" dirty="0"/>
            </a:br>
            <a:r>
              <a:rPr lang="pl-PL" altLang="pl-PL" kern="0" dirty="0"/>
              <a:t>moduły</a:t>
            </a:r>
          </a:p>
        </p:txBody>
      </p:sp>
      <p:pic>
        <p:nvPicPr>
          <p:cNvPr id="47109" name="Obraz 1">
            <a:extLst>
              <a:ext uri="{FF2B5EF4-FFF2-40B4-BE49-F238E27FC236}">
                <a16:creationId xmlns:a16="http://schemas.microsoft.com/office/drawing/2014/main" id="{B2DA7072-309E-46CF-9AFF-D7DF4930C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58925"/>
            <a:ext cx="7910512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Obraz 4">
            <a:extLst>
              <a:ext uri="{FF2B5EF4-FFF2-40B4-BE49-F238E27FC236}">
                <a16:creationId xmlns:a16="http://schemas.microsoft.com/office/drawing/2014/main" id="{3C104746-E34D-4A55-8092-A1903A60B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2852738"/>
            <a:ext cx="7650162" cy="157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Prostokąt 8">
            <a:extLst>
              <a:ext uri="{FF2B5EF4-FFF2-40B4-BE49-F238E27FC236}">
                <a16:creationId xmlns:a16="http://schemas.microsoft.com/office/drawing/2014/main" id="{D230BAF0-B407-4B4A-B7D6-CBF3F1DF9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34163"/>
            <a:ext cx="9144000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2520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b="1"/>
              <a:t>„Metodyki projektowania i modelowania systemów” Cyganek &amp; Kasperek &amp; Rajda © 2018 Katedra Elektroniki AGH</a:t>
            </a:r>
          </a:p>
        </p:txBody>
      </p:sp>
      <p:graphicFrame>
        <p:nvGraphicFramePr>
          <p:cNvPr id="49155" name="Object 9">
            <a:extLst>
              <a:ext uri="{FF2B5EF4-FFF2-40B4-BE49-F238E27FC236}">
                <a16:creationId xmlns:a16="http://schemas.microsoft.com/office/drawing/2014/main" id="{A8161286-6692-41D0-82A1-D7FE08793EA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29513" y="0"/>
          <a:ext cx="1614487" cy="141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8" name="Obraz - mapa bitowa" r:id="rId4" imgW="5630061" imgH="4923810" progId="Paint.Picture">
                  <p:embed/>
                </p:oleObj>
              </mc:Choice>
              <mc:Fallback>
                <p:oleObj name="Obraz - mapa bitowa" r:id="rId4" imgW="5630061" imgH="4923810" progId="Paint.Picture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9513" y="0"/>
                        <a:ext cx="1614487" cy="1412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ytuł 1">
            <a:extLst>
              <a:ext uri="{FF2B5EF4-FFF2-40B4-BE49-F238E27FC236}">
                <a16:creationId xmlns:a16="http://schemas.microsoft.com/office/drawing/2014/main" id="{7CDF3819-3301-41A6-95DA-3EAFDC9FCFD6}"/>
              </a:ext>
            </a:extLst>
          </p:cNvPr>
          <p:cNvSpPr txBox="1">
            <a:spLocks/>
          </p:cNvSpPr>
          <p:nvPr/>
        </p:nvSpPr>
        <p:spPr>
          <a:xfrm>
            <a:off x="1331913" y="115888"/>
            <a:ext cx="7704137" cy="7921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pl-PL" altLang="pl-PL" kern="0" dirty="0"/>
              <a:t>Procedura oceny zgodności CE</a:t>
            </a:r>
            <a:br>
              <a:rPr lang="pl-PL" altLang="pl-PL" kern="0" dirty="0"/>
            </a:br>
            <a:r>
              <a:rPr lang="pl-PL" altLang="pl-PL" kern="0" dirty="0"/>
              <a:t>moduły</a:t>
            </a:r>
          </a:p>
        </p:txBody>
      </p:sp>
      <p:pic>
        <p:nvPicPr>
          <p:cNvPr id="49157" name="Obraz 2">
            <a:extLst>
              <a:ext uri="{FF2B5EF4-FFF2-40B4-BE49-F238E27FC236}">
                <a16:creationId xmlns:a16="http://schemas.microsoft.com/office/drawing/2014/main" id="{626D4604-9DCD-4E51-B24C-DC6D4925F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485900"/>
            <a:ext cx="7620000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Prostokąt 8">
            <a:extLst>
              <a:ext uri="{FF2B5EF4-FFF2-40B4-BE49-F238E27FC236}">
                <a16:creationId xmlns:a16="http://schemas.microsoft.com/office/drawing/2014/main" id="{1901E197-973D-45CC-83B2-3F42AA4B6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34163"/>
            <a:ext cx="9144000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2520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b="1"/>
              <a:t>„Metodyki projektowania i modelowania systemów” Cyganek &amp; Kasperek &amp; Rajda © 2018 Katedra Elektroniki AGH</a:t>
            </a:r>
          </a:p>
        </p:txBody>
      </p:sp>
      <p:graphicFrame>
        <p:nvGraphicFramePr>
          <p:cNvPr id="51203" name="Object 9">
            <a:extLst>
              <a:ext uri="{FF2B5EF4-FFF2-40B4-BE49-F238E27FC236}">
                <a16:creationId xmlns:a16="http://schemas.microsoft.com/office/drawing/2014/main" id="{7030419D-2A51-4E52-846D-B0A4FD4783F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29513" y="0"/>
          <a:ext cx="1614487" cy="141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6" name="Obraz - mapa bitowa" r:id="rId4" imgW="5630061" imgH="4923810" progId="Paint.Picture">
                  <p:embed/>
                </p:oleObj>
              </mc:Choice>
              <mc:Fallback>
                <p:oleObj name="Obraz - mapa bitowa" r:id="rId4" imgW="5630061" imgH="4923810" progId="Paint.Picture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9513" y="0"/>
                        <a:ext cx="1614487" cy="1412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ytuł 1">
            <a:extLst>
              <a:ext uri="{FF2B5EF4-FFF2-40B4-BE49-F238E27FC236}">
                <a16:creationId xmlns:a16="http://schemas.microsoft.com/office/drawing/2014/main" id="{FBE27C85-6EF8-4C4E-A84A-81D3C97031A2}"/>
              </a:ext>
            </a:extLst>
          </p:cNvPr>
          <p:cNvSpPr txBox="1">
            <a:spLocks/>
          </p:cNvSpPr>
          <p:nvPr/>
        </p:nvSpPr>
        <p:spPr>
          <a:xfrm>
            <a:off x="1331913" y="115888"/>
            <a:ext cx="7704137" cy="7921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pl-PL" altLang="pl-PL" kern="0" dirty="0"/>
              <a:t>Procedura oceny zgodności CE</a:t>
            </a:r>
            <a:br>
              <a:rPr lang="pl-PL" altLang="pl-PL" kern="0" dirty="0"/>
            </a:br>
            <a:r>
              <a:rPr lang="pl-PL" altLang="pl-PL" kern="0" dirty="0"/>
              <a:t>moduły</a:t>
            </a:r>
          </a:p>
        </p:txBody>
      </p:sp>
      <p:pic>
        <p:nvPicPr>
          <p:cNvPr id="51205" name="Obraz 1">
            <a:extLst>
              <a:ext uri="{FF2B5EF4-FFF2-40B4-BE49-F238E27FC236}">
                <a16:creationId xmlns:a16="http://schemas.microsoft.com/office/drawing/2014/main" id="{2693293A-B523-41E9-9CA0-782D06E40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46213"/>
            <a:ext cx="7621587" cy="514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Prostokąt 8">
            <a:extLst>
              <a:ext uri="{FF2B5EF4-FFF2-40B4-BE49-F238E27FC236}">
                <a16:creationId xmlns:a16="http://schemas.microsoft.com/office/drawing/2014/main" id="{722D0687-9913-4442-B104-5B74DD3FF0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34163"/>
            <a:ext cx="9144000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2520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b="1"/>
              <a:t>„Metodyki projektowania i modelowania systemów” Cyganek &amp; Kasperek &amp; Rajda © 2018 Katedra Elektroniki AGH</a:t>
            </a:r>
          </a:p>
        </p:txBody>
      </p:sp>
      <p:graphicFrame>
        <p:nvGraphicFramePr>
          <p:cNvPr id="53251" name="Object 9">
            <a:extLst>
              <a:ext uri="{FF2B5EF4-FFF2-40B4-BE49-F238E27FC236}">
                <a16:creationId xmlns:a16="http://schemas.microsoft.com/office/drawing/2014/main" id="{BFC08E54-1BB7-411E-9153-C7E8932C24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29513" y="0"/>
          <a:ext cx="1614487" cy="141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4" name="Obraz - mapa bitowa" r:id="rId4" imgW="5630061" imgH="4923810" progId="Paint.Picture">
                  <p:embed/>
                </p:oleObj>
              </mc:Choice>
              <mc:Fallback>
                <p:oleObj name="Obraz - mapa bitowa" r:id="rId4" imgW="5630061" imgH="4923810" progId="Paint.Picture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9513" y="0"/>
                        <a:ext cx="1614487" cy="1412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ytuł 1">
            <a:extLst>
              <a:ext uri="{FF2B5EF4-FFF2-40B4-BE49-F238E27FC236}">
                <a16:creationId xmlns:a16="http://schemas.microsoft.com/office/drawing/2014/main" id="{70275EE0-6BC5-4279-96EA-921311A0C784}"/>
              </a:ext>
            </a:extLst>
          </p:cNvPr>
          <p:cNvSpPr txBox="1">
            <a:spLocks/>
          </p:cNvSpPr>
          <p:nvPr/>
        </p:nvSpPr>
        <p:spPr>
          <a:xfrm>
            <a:off x="1331913" y="115888"/>
            <a:ext cx="7704137" cy="7921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pl-PL" altLang="pl-PL" kern="0" dirty="0"/>
              <a:t>Procedura oceny zgodności CE</a:t>
            </a:r>
            <a:br>
              <a:rPr lang="pl-PL" altLang="pl-PL" kern="0" dirty="0"/>
            </a:br>
            <a:r>
              <a:rPr lang="pl-PL" altLang="pl-PL" kern="0" dirty="0"/>
              <a:t>moduły</a:t>
            </a:r>
          </a:p>
        </p:txBody>
      </p:sp>
      <p:pic>
        <p:nvPicPr>
          <p:cNvPr id="53253" name="Obraz 1">
            <a:extLst>
              <a:ext uri="{FF2B5EF4-FFF2-40B4-BE49-F238E27FC236}">
                <a16:creationId xmlns:a16="http://schemas.microsoft.com/office/drawing/2014/main" id="{5F436273-CB95-495B-9ACA-8285F1F12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1466850"/>
            <a:ext cx="6192838" cy="508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Prostokąt 8">
            <a:extLst>
              <a:ext uri="{FF2B5EF4-FFF2-40B4-BE49-F238E27FC236}">
                <a16:creationId xmlns:a16="http://schemas.microsoft.com/office/drawing/2014/main" id="{3F85460E-0D3F-47E1-85F1-BE6AC52B0F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34163"/>
            <a:ext cx="9144000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2520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b="1"/>
              <a:t>„Metodyki projektowania i modelowania systemów” Cyganek &amp; Kasperek &amp; Rajda © 2018 Katedra Elektroniki AGH</a:t>
            </a:r>
          </a:p>
        </p:txBody>
      </p:sp>
      <p:sp>
        <p:nvSpPr>
          <p:cNvPr id="55299" name="Tytuł 1">
            <a:extLst>
              <a:ext uri="{FF2B5EF4-FFF2-40B4-BE49-F238E27FC236}">
                <a16:creationId xmlns:a16="http://schemas.microsoft.com/office/drawing/2014/main" id="{71D875AE-25DE-49EC-9747-61522F84BF2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331913" y="115888"/>
            <a:ext cx="5602287" cy="1255712"/>
          </a:xfrm>
        </p:spPr>
        <p:txBody>
          <a:bodyPr/>
          <a:lstStyle/>
          <a:p>
            <a:r>
              <a:rPr lang="en-US" altLang="pl-PL" i="1"/>
              <a:t>Nando (New Approach Notified and Designated Organisations) Information System</a:t>
            </a:r>
            <a:br>
              <a:rPr lang="pl-PL" altLang="pl-PL" i="1"/>
            </a:br>
            <a:r>
              <a:rPr lang="pl-PL" altLang="pl-PL" i="1"/>
              <a:t>- jednostki notyfikowane</a:t>
            </a:r>
          </a:p>
        </p:txBody>
      </p:sp>
      <p:pic>
        <p:nvPicPr>
          <p:cNvPr id="55300" name="Picture 5" descr="http://ec.europa.eu/enterprise/policies/single-market-goods/cemarking/downloads/ce-marking-logo.jpg">
            <a:extLst>
              <a:ext uri="{FF2B5EF4-FFF2-40B4-BE49-F238E27FC236}">
                <a16:creationId xmlns:a16="http://schemas.microsoft.com/office/drawing/2014/main" id="{69D140F2-87FA-4E45-9782-35863FE3C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0"/>
            <a:ext cx="205740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Obraz 2">
            <a:extLst>
              <a:ext uri="{FF2B5EF4-FFF2-40B4-BE49-F238E27FC236}">
                <a16:creationId xmlns:a16="http://schemas.microsoft.com/office/drawing/2014/main" id="{B4611678-804A-4BF9-8E55-7B46B5D27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1444625"/>
            <a:ext cx="7923212" cy="511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Prostokąt 8">
            <a:extLst>
              <a:ext uri="{FF2B5EF4-FFF2-40B4-BE49-F238E27FC236}">
                <a16:creationId xmlns:a16="http://schemas.microsoft.com/office/drawing/2014/main" id="{02156CBF-5856-4942-B3EF-B94DAEE68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34163"/>
            <a:ext cx="9144000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2520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b="1"/>
              <a:t>„Metodyki projektowania i modelowania systemów” Cyganek &amp; Kasperek &amp; Rajda © 2018 Katedra Elektroniki AGH</a:t>
            </a:r>
          </a:p>
        </p:txBody>
      </p:sp>
      <p:sp>
        <p:nvSpPr>
          <p:cNvPr id="57347" name="Tytuł 1">
            <a:extLst>
              <a:ext uri="{FF2B5EF4-FFF2-40B4-BE49-F238E27FC236}">
                <a16:creationId xmlns:a16="http://schemas.microsoft.com/office/drawing/2014/main" id="{E4BF02DC-BEF0-4678-A524-978C3A98851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331913" y="115888"/>
            <a:ext cx="7704137" cy="792162"/>
          </a:xfrm>
        </p:spPr>
        <p:txBody>
          <a:bodyPr/>
          <a:lstStyle/>
          <a:p>
            <a:r>
              <a:rPr lang="pl-PL" altLang="pl-PL"/>
              <a:t>Witryna UDT </a:t>
            </a:r>
          </a:p>
        </p:txBody>
      </p:sp>
      <p:sp>
        <p:nvSpPr>
          <p:cNvPr id="57348" name="Text Box 8">
            <a:extLst>
              <a:ext uri="{FF2B5EF4-FFF2-40B4-BE49-F238E27FC236}">
                <a16:creationId xmlns:a16="http://schemas.microsoft.com/office/drawing/2014/main" id="{55C149D6-23ED-42F6-BE22-26542C682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1088" y="908050"/>
            <a:ext cx="28749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/>
              <a:t>http://www.udt.gov.pl/</a:t>
            </a:r>
          </a:p>
        </p:txBody>
      </p:sp>
      <p:pic>
        <p:nvPicPr>
          <p:cNvPr id="57349" name="Obraz 3">
            <a:extLst>
              <a:ext uri="{FF2B5EF4-FFF2-40B4-BE49-F238E27FC236}">
                <a16:creationId xmlns:a16="http://schemas.microsoft.com/office/drawing/2014/main" id="{2E134E54-1E47-4D0F-B1AC-145A07DB2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671638"/>
            <a:ext cx="8964613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0" name="Line 8">
            <a:extLst>
              <a:ext uri="{FF2B5EF4-FFF2-40B4-BE49-F238E27FC236}">
                <a16:creationId xmlns:a16="http://schemas.microsoft.com/office/drawing/2014/main" id="{457E2672-C8D9-42D5-9D9B-6ACA016BE48C}"/>
              </a:ext>
            </a:extLst>
          </p:cNvPr>
          <p:cNvSpPr>
            <a:spLocks noChangeShapeType="1"/>
          </p:cNvSpPr>
          <p:nvPr/>
        </p:nvSpPr>
        <p:spPr bwMode="auto">
          <a:xfrm>
            <a:off x="2944813" y="5661025"/>
            <a:ext cx="34988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1" name="Line 10">
            <a:extLst>
              <a:ext uri="{FF2B5EF4-FFF2-40B4-BE49-F238E27FC236}">
                <a16:creationId xmlns:a16="http://schemas.microsoft.com/office/drawing/2014/main" id="{4D75AE81-2919-4063-984B-84249C7473DD}"/>
              </a:ext>
            </a:extLst>
          </p:cNvPr>
          <p:cNvSpPr>
            <a:spLocks noChangeShapeType="1"/>
          </p:cNvSpPr>
          <p:nvPr/>
        </p:nvSpPr>
        <p:spPr bwMode="auto">
          <a:xfrm>
            <a:off x="2941638" y="4581525"/>
            <a:ext cx="1752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Prostokąt 8">
            <a:extLst>
              <a:ext uri="{FF2B5EF4-FFF2-40B4-BE49-F238E27FC236}">
                <a16:creationId xmlns:a16="http://schemas.microsoft.com/office/drawing/2014/main" id="{C74AC2C9-0451-4432-A6C3-E32CB0AF5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34163"/>
            <a:ext cx="9144000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2520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b="1"/>
              <a:t>„Metodyki projektowania i modelowania systemów” Cyganek &amp; Kasperek &amp; Rajda © 2018 Katedra Elektroniki AGH</a:t>
            </a:r>
          </a:p>
        </p:txBody>
      </p:sp>
      <p:sp>
        <p:nvSpPr>
          <p:cNvPr id="59395" name="Tytuł 1">
            <a:extLst>
              <a:ext uri="{FF2B5EF4-FFF2-40B4-BE49-F238E27FC236}">
                <a16:creationId xmlns:a16="http://schemas.microsoft.com/office/drawing/2014/main" id="{F7961813-2578-4D64-9947-E22104F5F8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913" y="115888"/>
            <a:ext cx="7812087" cy="792162"/>
          </a:xfrm>
        </p:spPr>
        <p:txBody>
          <a:bodyPr/>
          <a:lstStyle/>
          <a:p>
            <a:r>
              <a:rPr lang="pl-PL" altLang="pl-PL"/>
              <a:t>Witryna UDT</a:t>
            </a:r>
          </a:p>
        </p:txBody>
      </p:sp>
      <p:sp>
        <p:nvSpPr>
          <p:cNvPr id="59396" name="Text Box 6">
            <a:extLst>
              <a:ext uri="{FF2B5EF4-FFF2-40B4-BE49-F238E27FC236}">
                <a16:creationId xmlns:a16="http://schemas.microsoft.com/office/drawing/2014/main" id="{0261998E-CD1F-4D1C-AD93-D9CC9B1276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63" y="1484313"/>
            <a:ext cx="2324100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/>
              <a:t>Bardzo przystępne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/>
              <a:t>przewodniki do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/>
              <a:t>stosowania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/>
              <a:t>obowiązujących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/>
              <a:t>dyrektyw</a:t>
            </a:r>
          </a:p>
        </p:txBody>
      </p:sp>
      <p:pic>
        <p:nvPicPr>
          <p:cNvPr id="59397" name="Obraz 1">
            <a:extLst>
              <a:ext uri="{FF2B5EF4-FFF2-40B4-BE49-F238E27FC236}">
                <a16:creationId xmlns:a16="http://schemas.microsoft.com/office/drawing/2014/main" id="{22948B3C-093E-4ED4-85A5-C416DC120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838" y="1916113"/>
            <a:ext cx="6761162" cy="467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8" name="Text Box 8">
            <a:extLst>
              <a:ext uri="{FF2B5EF4-FFF2-40B4-BE49-F238E27FC236}">
                <a16:creationId xmlns:a16="http://schemas.microsoft.com/office/drawing/2014/main" id="{133EDDAF-018B-4024-BC04-47B6D7E09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1088" y="908050"/>
            <a:ext cx="28749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/>
              <a:t>http://www.udt.gov.pl/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Prostokąt 8">
            <a:extLst>
              <a:ext uri="{FF2B5EF4-FFF2-40B4-BE49-F238E27FC236}">
                <a16:creationId xmlns:a16="http://schemas.microsoft.com/office/drawing/2014/main" id="{3A9DD048-319F-4616-AE9B-936D2AFB79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34163"/>
            <a:ext cx="9144000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2520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b="1"/>
              <a:t>„Metodyki projektowania i modelowania systemów” Cyganek &amp; Kasperek &amp; Rajda © 2018 Katedra Elektroniki AGH</a:t>
            </a:r>
          </a:p>
        </p:txBody>
      </p:sp>
      <p:sp>
        <p:nvSpPr>
          <p:cNvPr id="61443" name="Tytuł 1">
            <a:extLst>
              <a:ext uri="{FF2B5EF4-FFF2-40B4-BE49-F238E27FC236}">
                <a16:creationId xmlns:a16="http://schemas.microsoft.com/office/drawing/2014/main" id="{067B880D-BFF8-434D-8236-3A1B9E8592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913" y="115888"/>
            <a:ext cx="7704137" cy="792162"/>
          </a:xfrm>
        </p:spPr>
        <p:txBody>
          <a:bodyPr/>
          <a:lstStyle/>
          <a:p>
            <a:r>
              <a:rPr lang="pl-PL" altLang="pl-PL"/>
              <a:t>Dyrektywa maszynowa 2006/42/WE</a:t>
            </a:r>
          </a:p>
        </p:txBody>
      </p:sp>
      <p:graphicFrame>
        <p:nvGraphicFramePr>
          <p:cNvPr id="61444" name="Object 5">
            <a:extLst>
              <a:ext uri="{FF2B5EF4-FFF2-40B4-BE49-F238E27FC236}">
                <a16:creationId xmlns:a16="http://schemas.microsoft.com/office/drawing/2014/main" id="{1CF49E45-DF0C-46B8-9802-B268D1F5D71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5888" y="1438275"/>
          <a:ext cx="6400800" cy="5126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6" name="Obraz - mapa bitowa" r:id="rId4" imgW="5792008" imgH="4638095" progId="Paint.Picture">
                  <p:embed/>
                </p:oleObj>
              </mc:Choice>
              <mc:Fallback>
                <p:oleObj name="Obraz - mapa bitowa" r:id="rId4" imgW="5792008" imgH="4638095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888" y="1438275"/>
                        <a:ext cx="6400800" cy="5126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5" name="Text Box 6">
            <a:extLst>
              <a:ext uri="{FF2B5EF4-FFF2-40B4-BE49-F238E27FC236}">
                <a16:creationId xmlns:a16="http://schemas.microsoft.com/office/drawing/2014/main" id="{26C63E29-BB6B-40D9-884E-E5C65BADE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6050" y="2263775"/>
            <a:ext cx="2665413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400"/>
              <a:t>http://www.dyrektywa.com/wp-content/uploads/2014/10/DYREKTYWA_2006_42_WE.pdf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rostokąt 8">
            <a:extLst>
              <a:ext uri="{FF2B5EF4-FFF2-40B4-BE49-F238E27FC236}">
                <a16:creationId xmlns:a16="http://schemas.microsoft.com/office/drawing/2014/main" id="{1E9D4A44-2BF6-40F3-B551-C30E2B7B7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34163"/>
            <a:ext cx="9144000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2520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b="1"/>
              <a:t>„Metodyki projektowania i modelowania systemów” Cyganek &amp; Kasperek &amp; Rajda © 2018 Katedra Elektroniki AGH</a:t>
            </a:r>
          </a:p>
        </p:txBody>
      </p:sp>
      <p:sp>
        <p:nvSpPr>
          <p:cNvPr id="8195" name="Tytuł 1">
            <a:extLst>
              <a:ext uri="{FF2B5EF4-FFF2-40B4-BE49-F238E27FC236}">
                <a16:creationId xmlns:a16="http://schemas.microsoft.com/office/drawing/2014/main" id="{7A90253B-9573-4DA3-AB9F-9348DC35537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331913" y="115888"/>
            <a:ext cx="6059487" cy="1255712"/>
          </a:xfrm>
        </p:spPr>
        <p:txBody>
          <a:bodyPr/>
          <a:lstStyle/>
          <a:p>
            <a:r>
              <a:rPr lang="pl-PL" altLang="pl-PL" sz="2000" i="1"/>
              <a:t>Projekt architektury systemowej systemu wbudowanego</a:t>
            </a:r>
            <a:endParaRPr lang="pl-PL" altLang="pl-PL" sz="1800" i="1"/>
          </a:p>
        </p:txBody>
      </p:sp>
      <p:sp>
        <p:nvSpPr>
          <p:cNvPr id="8196" name="Text Box 8">
            <a:extLst>
              <a:ext uri="{FF2B5EF4-FFF2-40B4-BE49-F238E27FC236}">
                <a16:creationId xmlns:a16="http://schemas.microsoft.com/office/drawing/2014/main" id="{37B135FB-4193-4560-8AFE-EE02ACDE2D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47800"/>
            <a:ext cx="91440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/>
              <a:t>Metodologie formalne </a:t>
            </a:r>
            <a:br>
              <a:rPr lang="pl-PL" altLang="pl-PL" sz="1800"/>
            </a:br>
            <a:r>
              <a:rPr lang="pl-PL" altLang="pl-PL" sz="1800"/>
              <a:t>– często używane dla specyfikacji systemów informatycznych: </a:t>
            </a:r>
          </a:p>
          <a:p>
            <a:pPr eaLnBrk="1" hangingPunct="1">
              <a:spcBef>
                <a:spcPct val="0"/>
              </a:spcBef>
            </a:pPr>
            <a:r>
              <a:rPr lang="pl-PL" altLang="pl-PL" sz="1800"/>
              <a:t> </a:t>
            </a:r>
            <a:r>
              <a:rPr lang="pl-PL" altLang="pl-PL" sz="1800" i="1">
                <a:hlinkClick r:id="rId3"/>
              </a:rPr>
              <a:t>Rational Unified Process</a:t>
            </a:r>
            <a:r>
              <a:rPr lang="pl-PL" altLang="pl-PL" sz="1800">
                <a:hlinkClick r:id="rId3"/>
              </a:rPr>
              <a:t> </a:t>
            </a:r>
            <a:r>
              <a:rPr lang="pl-PL" altLang="pl-PL" sz="1800"/>
              <a:t>(RUP)</a:t>
            </a:r>
          </a:p>
          <a:p>
            <a:pPr eaLnBrk="1" hangingPunct="1">
              <a:spcBef>
                <a:spcPct val="0"/>
              </a:spcBef>
            </a:pPr>
            <a:r>
              <a:rPr lang="pl-PL" altLang="pl-PL" sz="1800"/>
              <a:t> </a:t>
            </a:r>
            <a:r>
              <a:rPr lang="pl-PL" altLang="pl-PL" sz="1800" i="1">
                <a:hlinkClick r:id="rId4"/>
              </a:rPr>
              <a:t>Attribute-Driven Design</a:t>
            </a:r>
            <a:r>
              <a:rPr lang="pl-PL" altLang="pl-PL" sz="1800">
                <a:hlinkClick r:id="rId4"/>
              </a:rPr>
              <a:t> </a:t>
            </a:r>
            <a:r>
              <a:rPr lang="pl-PL" altLang="pl-PL" sz="1800"/>
              <a:t>(ADD), </a:t>
            </a:r>
          </a:p>
          <a:p>
            <a:pPr eaLnBrk="1" hangingPunct="1">
              <a:spcBef>
                <a:spcPct val="0"/>
              </a:spcBef>
            </a:pPr>
            <a:r>
              <a:rPr lang="pl-PL" altLang="pl-PL" sz="1800"/>
              <a:t> </a:t>
            </a:r>
            <a:r>
              <a:rPr lang="pl-PL" altLang="pl-PL" sz="1800" i="1">
                <a:hlinkClick r:id="rId5"/>
              </a:rPr>
              <a:t>Object-Oriented Process</a:t>
            </a:r>
            <a:r>
              <a:rPr lang="pl-PL" altLang="pl-PL" sz="1800">
                <a:hlinkClick r:id="rId5"/>
              </a:rPr>
              <a:t> </a:t>
            </a:r>
            <a:r>
              <a:rPr lang="pl-PL" altLang="pl-PL" sz="1800"/>
              <a:t>(OOP), </a:t>
            </a:r>
          </a:p>
          <a:p>
            <a:pPr eaLnBrk="1" hangingPunct="1">
              <a:spcBef>
                <a:spcPct val="0"/>
              </a:spcBef>
            </a:pPr>
            <a:r>
              <a:rPr lang="pl-PL" altLang="pl-PL" sz="1800"/>
              <a:t> </a:t>
            </a:r>
            <a:r>
              <a:rPr lang="pl-PL" altLang="pl-PL" sz="1800" i="1">
                <a:hlinkClick r:id="rId6"/>
              </a:rPr>
              <a:t>Model-Driven Architecture</a:t>
            </a:r>
            <a:r>
              <a:rPr lang="pl-PL" altLang="pl-PL" sz="1800">
                <a:hlinkClick r:id="rId6"/>
              </a:rPr>
              <a:t> </a:t>
            </a:r>
            <a:r>
              <a:rPr lang="pl-PL" altLang="pl-PL" sz="1800"/>
              <a:t>(MDA)</a:t>
            </a:r>
          </a:p>
          <a:p>
            <a:pPr eaLnBrk="1" hangingPunct="1">
              <a:spcBef>
                <a:spcPct val="0"/>
              </a:spcBef>
            </a:pPr>
            <a:r>
              <a:rPr lang="pl-PL" altLang="pl-PL" sz="1800"/>
              <a:t> i wiele innych...</a:t>
            </a:r>
          </a:p>
          <a:p>
            <a:pPr eaLnBrk="1" hangingPunct="1">
              <a:spcBef>
                <a:spcPct val="0"/>
              </a:spcBef>
            </a:pPr>
            <a:endParaRPr lang="pl-PL" altLang="pl-PL" sz="1800"/>
          </a:p>
        </p:txBody>
      </p:sp>
      <p:pic>
        <p:nvPicPr>
          <p:cNvPr id="8197" name="Picture 10" descr="http://www.binboy.org/dat/attachments/img81.gif">
            <a:extLst>
              <a:ext uri="{FF2B5EF4-FFF2-40B4-BE49-F238E27FC236}">
                <a16:creationId xmlns:a16="http://schemas.microsoft.com/office/drawing/2014/main" id="{D2A62ABB-9648-45D1-92C7-F62CEB703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438400"/>
            <a:ext cx="3657600" cy="354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2" descr="http://static.goldenline.pl/group_logo/006/group_79270_031112_huge.jpg">
            <a:extLst>
              <a:ext uri="{FF2B5EF4-FFF2-40B4-BE49-F238E27FC236}">
                <a16:creationId xmlns:a16="http://schemas.microsoft.com/office/drawing/2014/main" id="{AA492AB3-69B9-4286-AF09-A5175F1BC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6200"/>
            <a:ext cx="2590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4" descr="http://www.codeproject.com/KB/architecture/AttributeFlavoredDDD/DDDSunflower.png">
            <a:extLst>
              <a:ext uri="{FF2B5EF4-FFF2-40B4-BE49-F238E27FC236}">
                <a16:creationId xmlns:a16="http://schemas.microsoft.com/office/drawing/2014/main" id="{64A92DB9-F6CA-4239-8F4D-341833693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657600"/>
            <a:ext cx="2895600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Prostokąt 8">
            <a:extLst>
              <a:ext uri="{FF2B5EF4-FFF2-40B4-BE49-F238E27FC236}">
                <a16:creationId xmlns:a16="http://schemas.microsoft.com/office/drawing/2014/main" id="{85FD81EB-6BAF-4078-86F7-54E906EA54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34163"/>
            <a:ext cx="9144000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2520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b="1"/>
              <a:t>„Metodyki projektowania i modelowania systemów” Cyganek &amp; Kasperek &amp; Rajda © 2018 Katedra Elektroniki AGH</a:t>
            </a:r>
          </a:p>
        </p:txBody>
      </p:sp>
      <p:sp>
        <p:nvSpPr>
          <p:cNvPr id="63491" name="Tytuł 1">
            <a:extLst>
              <a:ext uri="{FF2B5EF4-FFF2-40B4-BE49-F238E27FC236}">
                <a16:creationId xmlns:a16="http://schemas.microsoft.com/office/drawing/2014/main" id="{6C51C19B-2E1B-4B23-89F2-FA41595E8EA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331913" y="115888"/>
            <a:ext cx="7704137" cy="792162"/>
          </a:xfrm>
        </p:spPr>
        <p:txBody>
          <a:bodyPr/>
          <a:lstStyle/>
          <a:p>
            <a:r>
              <a:rPr lang="pl-PL" altLang="pl-PL"/>
              <a:t>Dyrektywa maszynowa 2006/42/WE</a:t>
            </a:r>
          </a:p>
        </p:txBody>
      </p:sp>
      <p:sp>
        <p:nvSpPr>
          <p:cNvPr id="63492" name="Text Box 1028">
            <a:extLst>
              <a:ext uri="{FF2B5EF4-FFF2-40B4-BE49-F238E27FC236}">
                <a16:creationId xmlns:a16="http://schemas.microsoft.com/office/drawing/2014/main" id="{2CC08410-574E-4163-9763-A45E8BF45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676400"/>
            <a:ext cx="3429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/>
              <a:t>http://safexpert.luc.pl/download/przewodnik_do_dyrektywy_maszynowej.pdf</a:t>
            </a:r>
          </a:p>
        </p:txBody>
      </p:sp>
      <p:graphicFrame>
        <p:nvGraphicFramePr>
          <p:cNvPr id="63493" name="Object 1029">
            <a:extLst>
              <a:ext uri="{FF2B5EF4-FFF2-40B4-BE49-F238E27FC236}">
                <a16:creationId xmlns:a16="http://schemas.microsoft.com/office/drawing/2014/main" id="{E289D245-BC00-4080-9B48-E565CBDB49E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33800" y="1420813"/>
          <a:ext cx="5410200" cy="5208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4" name="Obraz - mapa bitowa" r:id="rId4" imgW="4847619" imgH="4667902" progId="Paint.Picture">
                  <p:embed/>
                </p:oleObj>
              </mc:Choice>
              <mc:Fallback>
                <p:oleObj name="Obraz - mapa bitowa" r:id="rId4" imgW="4847619" imgH="4667902" progId="Paint.Picture">
                  <p:embed/>
                  <p:pic>
                    <p:nvPicPr>
                      <p:cNvPr id="0" name="Object 10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420813"/>
                        <a:ext cx="5410200" cy="5208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Prostokąt 8">
            <a:extLst>
              <a:ext uri="{FF2B5EF4-FFF2-40B4-BE49-F238E27FC236}">
                <a16:creationId xmlns:a16="http://schemas.microsoft.com/office/drawing/2014/main" id="{6D70FAF9-B61D-462B-A7FD-92E192A6E0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34163"/>
            <a:ext cx="9144000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2520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b="1"/>
              <a:t>„Metodyki projektowania i modelowania systemów” Cyganek &amp; Kasperek &amp; Rajda © 2018 Katedra Elektroniki AGH</a:t>
            </a:r>
          </a:p>
        </p:txBody>
      </p:sp>
      <p:sp>
        <p:nvSpPr>
          <p:cNvPr id="65539" name="Tytuł 1">
            <a:extLst>
              <a:ext uri="{FF2B5EF4-FFF2-40B4-BE49-F238E27FC236}">
                <a16:creationId xmlns:a16="http://schemas.microsoft.com/office/drawing/2014/main" id="{CB6CAF29-7644-4728-9616-25AE560B539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331913" y="115888"/>
            <a:ext cx="7704137" cy="792162"/>
          </a:xfrm>
        </p:spPr>
        <p:txBody>
          <a:bodyPr/>
          <a:lstStyle/>
          <a:p>
            <a:r>
              <a:rPr lang="pl-PL" altLang="pl-PL"/>
              <a:t>Dyrektywa maszynowa 2006/42/WE</a:t>
            </a:r>
          </a:p>
        </p:txBody>
      </p:sp>
      <p:sp>
        <p:nvSpPr>
          <p:cNvPr id="65540" name="Rectangle 4">
            <a:extLst>
              <a:ext uri="{FF2B5EF4-FFF2-40B4-BE49-F238E27FC236}">
                <a16:creationId xmlns:a16="http://schemas.microsoft.com/office/drawing/2014/main" id="{41397133-3E31-43CD-9091-9B6FE67FC4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524000"/>
            <a:ext cx="8915400" cy="388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l-PL" altLang="pl-PL" sz="1600"/>
              <a:t>§ 66 Sprzęt informatyczny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l-PL" altLang="pl-PL" sz="1600"/>
              <a:t>Wyłączenie zawarte w art. 1 ust. 2 lit. k) tiret trzecie dotyczy urządzeń wykorzystywanych do przetwarzania, konwersji, transmisji, przechowywania, ochrony i odzyskiwania danych lub informacji. Urządzenia takie to na przykład sprzęt komputerowy, wyposażenie sieci komunikacyjnych oraz sprzęt telefoniczny i  telekomunikacyjny.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l-PL" altLang="pl-PL" sz="1600" b="1"/>
              <a:t>Wyłączenie nie rozciąga się na sprzęt elektroniczny będący częścią maszyn, taki jak na przykład programowalne elektroniczne systemy sterowania, który uważany jest za integralną część maszyn objętych zakresem dyrektywy w sprawie maszyn i musi umożliwiać spełnianie przez maszyny odpowiednich zasadniczych wymagań w zakresie ochrony zdrowia i bezpieczeństwa zawartych w załączniku I do dyrektywy</a:t>
            </a:r>
            <a:r>
              <a:rPr lang="pl-PL" altLang="pl-PL" sz="1600"/>
              <a:t>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l-PL" altLang="pl-PL" sz="1600"/>
              <a:t>Niektóre urządzenia z wbudowanym sprzętem informatycznym mogą być również objęte zakresem dyrektywy w sprawie maszyn jako elementy bezpieczeństwa.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Prostokąt 8">
            <a:extLst>
              <a:ext uri="{FF2B5EF4-FFF2-40B4-BE49-F238E27FC236}">
                <a16:creationId xmlns:a16="http://schemas.microsoft.com/office/drawing/2014/main" id="{1009C21D-F188-4CF2-8E60-7AB1DC634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34163"/>
            <a:ext cx="9144000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2520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b="1"/>
              <a:t>„Metodyki projektowania i modelowania systemów” Cyganek &amp; Kasperek &amp; Rajda © 2018 Katedra Elektroniki AGH</a:t>
            </a:r>
          </a:p>
        </p:txBody>
      </p:sp>
      <p:sp>
        <p:nvSpPr>
          <p:cNvPr id="67587" name="Tytuł 1">
            <a:extLst>
              <a:ext uri="{FF2B5EF4-FFF2-40B4-BE49-F238E27FC236}">
                <a16:creationId xmlns:a16="http://schemas.microsoft.com/office/drawing/2014/main" id="{562EBE94-ACAA-47DF-9D20-91A7FFB0997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331913" y="115888"/>
            <a:ext cx="7704137" cy="792162"/>
          </a:xfrm>
        </p:spPr>
        <p:txBody>
          <a:bodyPr/>
          <a:lstStyle/>
          <a:p>
            <a:r>
              <a:rPr lang="pl-PL" altLang="pl-PL"/>
              <a:t>Dyrektywa maszynowa 2006/42/WE</a:t>
            </a:r>
          </a:p>
        </p:txBody>
      </p:sp>
      <p:graphicFrame>
        <p:nvGraphicFramePr>
          <p:cNvPr id="67588" name="Object 5">
            <a:extLst>
              <a:ext uri="{FF2B5EF4-FFF2-40B4-BE49-F238E27FC236}">
                <a16:creationId xmlns:a16="http://schemas.microsoft.com/office/drawing/2014/main" id="{91D3BECC-EB81-43C1-8B9F-A58219001C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389063"/>
          <a:ext cx="9144000" cy="5221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0" name="Obraz - mapa bitowa" r:id="rId4" imgW="7419048" imgH="5649114" progId="Paint.Picture">
                  <p:embed/>
                </p:oleObj>
              </mc:Choice>
              <mc:Fallback>
                <p:oleObj name="Obraz - mapa bitowa" r:id="rId4" imgW="7419048" imgH="5649114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389063"/>
                        <a:ext cx="9144000" cy="5221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89" name="Text Box 6">
            <a:extLst>
              <a:ext uri="{FF2B5EF4-FFF2-40B4-BE49-F238E27FC236}">
                <a16:creationId xmlns:a16="http://schemas.microsoft.com/office/drawing/2014/main" id="{94C330EA-D0C0-48C8-A703-C00FAF8F4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838200"/>
            <a:ext cx="7181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200">
                <a:latin typeface="Swis721BlkEU-Normal"/>
              </a:rPr>
              <a:t>Maria Borkowska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200">
                <a:latin typeface="Swis721BlkEU-Normal"/>
              </a:rPr>
              <a:t>Ośrodek Certyfikacji Wyrobów, Instytut Tele- i Radiotechniczny,</a:t>
            </a:r>
            <a:r>
              <a:rPr lang="pl-PL" altLang="pl-PL" sz="1200"/>
              <a:t> Elektronika Praktyczna 2008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Prostokąt 8">
            <a:extLst>
              <a:ext uri="{FF2B5EF4-FFF2-40B4-BE49-F238E27FC236}">
                <a16:creationId xmlns:a16="http://schemas.microsoft.com/office/drawing/2014/main" id="{C821F23D-0FAB-40F2-A989-4605DD3A37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34163"/>
            <a:ext cx="9144000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2520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b="1"/>
              <a:t>„Metodyki projektowania i modelowania systemów” Cyganek &amp; Kasperek &amp; Rajda © 2018 Katedra Elektroniki AGH</a:t>
            </a:r>
          </a:p>
        </p:txBody>
      </p:sp>
      <p:sp>
        <p:nvSpPr>
          <p:cNvPr id="69635" name="Tytuł 1">
            <a:extLst>
              <a:ext uri="{FF2B5EF4-FFF2-40B4-BE49-F238E27FC236}">
                <a16:creationId xmlns:a16="http://schemas.microsoft.com/office/drawing/2014/main" id="{F6306C20-E48B-4130-A512-C99F40B41D9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331913" y="115888"/>
            <a:ext cx="7704137" cy="792162"/>
          </a:xfrm>
        </p:spPr>
        <p:txBody>
          <a:bodyPr/>
          <a:lstStyle/>
          <a:p>
            <a:r>
              <a:rPr lang="pl-PL" altLang="pl-PL"/>
              <a:t>Dyrektywa maszynowa 2006/42/WE</a:t>
            </a:r>
          </a:p>
        </p:txBody>
      </p:sp>
      <p:graphicFrame>
        <p:nvGraphicFramePr>
          <p:cNvPr id="69636" name="Object 5">
            <a:extLst>
              <a:ext uri="{FF2B5EF4-FFF2-40B4-BE49-F238E27FC236}">
                <a16:creationId xmlns:a16="http://schemas.microsoft.com/office/drawing/2014/main" id="{36FE6609-0BE2-4D45-9EE3-E751688E3FA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371600"/>
          <a:ext cx="9144000" cy="521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8" name="Obraz - mapa bitowa" r:id="rId4" imgW="6380952" imgH="4323810" progId="Paint.Picture">
                  <p:embed/>
                </p:oleObj>
              </mc:Choice>
              <mc:Fallback>
                <p:oleObj name="Obraz - mapa bitowa" r:id="rId4" imgW="6380952" imgH="4323810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371600"/>
                        <a:ext cx="9144000" cy="5216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7" name="Text Box 6">
            <a:extLst>
              <a:ext uri="{FF2B5EF4-FFF2-40B4-BE49-F238E27FC236}">
                <a16:creationId xmlns:a16="http://schemas.microsoft.com/office/drawing/2014/main" id="{569C73C0-804B-4F46-8C8F-BF68E7F8A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2150" y="838200"/>
            <a:ext cx="7181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200">
                <a:latin typeface="Swis721BlkEU-Normal"/>
              </a:rPr>
              <a:t>Maria Borkowska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200">
                <a:latin typeface="Swis721BlkEU-Normal"/>
              </a:rPr>
              <a:t>Ośrodek Certyfikacji Wyrobów, Instytut Tele- i Radiotechniczny,</a:t>
            </a:r>
            <a:r>
              <a:rPr lang="pl-PL" altLang="pl-PL" sz="1200"/>
              <a:t> Elektronika Praktyczna 2008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Prostokąt 8">
            <a:extLst>
              <a:ext uri="{FF2B5EF4-FFF2-40B4-BE49-F238E27FC236}">
                <a16:creationId xmlns:a16="http://schemas.microsoft.com/office/drawing/2014/main" id="{396C7D42-93D1-4104-B94C-7C88D76ED5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34163"/>
            <a:ext cx="9144000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2520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b="1"/>
              <a:t>„Metodyki projektowania i modelowania systemów” Cyganek &amp; Kasperek &amp; Rajda © 2018 Katedra Elektroniki AGH</a:t>
            </a:r>
          </a:p>
        </p:txBody>
      </p:sp>
      <p:sp>
        <p:nvSpPr>
          <p:cNvPr id="71683" name="Tytuł 1">
            <a:extLst>
              <a:ext uri="{FF2B5EF4-FFF2-40B4-BE49-F238E27FC236}">
                <a16:creationId xmlns:a16="http://schemas.microsoft.com/office/drawing/2014/main" id="{5763D94B-38D5-46AC-8AD4-EBAA15FA91D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331913" y="115888"/>
            <a:ext cx="7704137" cy="792162"/>
          </a:xfrm>
        </p:spPr>
        <p:txBody>
          <a:bodyPr/>
          <a:lstStyle/>
          <a:p>
            <a:r>
              <a:rPr lang="pl-PL" altLang="pl-PL"/>
              <a:t>Dyrektywa maszynowa 2006/42/WE</a:t>
            </a:r>
          </a:p>
        </p:txBody>
      </p:sp>
      <p:graphicFrame>
        <p:nvGraphicFramePr>
          <p:cNvPr id="71684" name="Object 5">
            <a:extLst>
              <a:ext uri="{FF2B5EF4-FFF2-40B4-BE49-F238E27FC236}">
                <a16:creationId xmlns:a16="http://schemas.microsoft.com/office/drawing/2014/main" id="{2B02DE40-ABDB-4017-A513-647BFC81ABA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447800"/>
          <a:ext cx="9144000" cy="303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6" name="Obraz - mapa bitowa" r:id="rId4" imgW="6380952" imgH="2495238" progId="Paint.Picture">
                  <p:embed/>
                </p:oleObj>
              </mc:Choice>
              <mc:Fallback>
                <p:oleObj name="Obraz - mapa bitowa" r:id="rId4" imgW="6380952" imgH="2495238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447800"/>
                        <a:ext cx="9144000" cy="303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5" name="Text Box 7">
            <a:extLst>
              <a:ext uri="{FF2B5EF4-FFF2-40B4-BE49-F238E27FC236}">
                <a16:creationId xmlns:a16="http://schemas.microsoft.com/office/drawing/2014/main" id="{670070BE-4CA5-4F26-BA94-8E3B41D39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2150" y="838200"/>
            <a:ext cx="7181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200">
                <a:latin typeface="Swis721BlkEU-Normal"/>
              </a:rPr>
              <a:t>Maria Borkowska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200">
                <a:latin typeface="Swis721BlkEU-Normal"/>
              </a:rPr>
              <a:t>Ośrodek Certyfikacji Wyrobów, Instytut Tele- i Radiotechniczny,</a:t>
            </a:r>
            <a:r>
              <a:rPr lang="pl-PL" altLang="pl-PL" sz="1200"/>
              <a:t> Elektronika Praktyczna 2008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Prostokąt 8">
            <a:extLst>
              <a:ext uri="{FF2B5EF4-FFF2-40B4-BE49-F238E27FC236}">
                <a16:creationId xmlns:a16="http://schemas.microsoft.com/office/drawing/2014/main" id="{2A065BED-2E41-4BB0-A573-74AB449A27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34163"/>
            <a:ext cx="9144000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2520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b="1"/>
              <a:t>„Metodyki projektowania i modelowania systemów” Cyganek &amp; Kasperek &amp; Rajda © 2018 Katedra Elektroniki AGH</a:t>
            </a:r>
          </a:p>
        </p:txBody>
      </p:sp>
      <p:sp>
        <p:nvSpPr>
          <p:cNvPr id="73731" name="Tytuł 1">
            <a:extLst>
              <a:ext uri="{FF2B5EF4-FFF2-40B4-BE49-F238E27FC236}">
                <a16:creationId xmlns:a16="http://schemas.microsoft.com/office/drawing/2014/main" id="{33A9A884-8DDC-4395-989E-C0018D4C5E2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331913" y="115888"/>
            <a:ext cx="7704137" cy="792162"/>
          </a:xfrm>
        </p:spPr>
        <p:txBody>
          <a:bodyPr/>
          <a:lstStyle/>
          <a:p>
            <a:r>
              <a:rPr lang="pl-PL" altLang="pl-PL"/>
              <a:t>Dyrektywa maszynowa 2006/42/WE</a:t>
            </a:r>
          </a:p>
        </p:txBody>
      </p:sp>
      <p:graphicFrame>
        <p:nvGraphicFramePr>
          <p:cNvPr id="73732" name="Object 5">
            <a:extLst>
              <a:ext uri="{FF2B5EF4-FFF2-40B4-BE49-F238E27FC236}">
                <a16:creationId xmlns:a16="http://schemas.microsoft.com/office/drawing/2014/main" id="{7584DD59-5EC4-49DB-BB1D-6CDAD702F4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409700"/>
          <a:ext cx="9144000" cy="518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4" name="Obraz - mapa bitowa" r:id="rId4" imgW="6392167" imgH="3847619" progId="Paint.Picture">
                  <p:embed/>
                </p:oleObj>
              </mc:Choice>
              <mc:Fallback>
                <p:oleObj name="Obraz - mapa bitowa" r:id="rId4" imgW="6392167" imgH="3847619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409700"/>
                        <a:ext cx="9144000" cy="5184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3" name="Text Box 6">
            <a:extLst>
              <a:ext uri="{FF2B5EF4-FFF2-40B4-BE49-F238E27FC236}">
                <a16:creationId xmlns:a16="http://schemas.microsoft.com/office/drawing/2014/main" id="{2348E737-6E47-4083-A969-0FA5F0C56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2150" y="838200"/>
            <a:ext cx="7181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200">
                <a:latin typeface="Swis721BlkEU-Normal"/>
              </a:rPr>
              <a:t>Maria Borkowska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200">
                <a:latin typeface="Swis721BlkEU-Normal"/>
              </a:rPr>
              <a:t>Ośrodek Certyfikacji Wyrobów, Instytut Tele- i Radiotechniczny,</a:t>
            </a:r>
            <a:r>
              <a:rPr lang="pl-PL" altLang="pl-PL" sz="1200"/>
              <a:t> Elektronika Praktyczna 2008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Prostokąt 8">
            <a:extLst>
              <a:ext uri="{FF2B5EF4-FFF2-40B4-BE49-F238E27FC236}">
                <a16:creationId xmlns:a16="http://schemas.microsoft.com/office/drawing/2014/main" id="{B10D525B-44E3-4B15-AE57-9F03D8A2DA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34163"/>
            <a:ext cx="9144000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2520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b="1"/>
              <a:t>„Metodyki projektowania i modelowania systemów” Cyganek &amp; Kasperek &amp; Rajda © 2018 Katedra Elektroniki AGH</a:t>
            </a:r>
          </a:p>
        </p:txBody>
      </p:sp>
      <p:sp>
        <p:nvSpPr>
          <p:cNvPr id="75779" name="Tytuł 1">
            <a:extLst>
              <a:ext uri="{FF2B5EF4-FFF2-40B4-BE49-F238E27FC236}">
                <a16:creationId xmlns:a16="http://schemas.microsoft.com/office/drawing/2014/main" id="{CD89177D-5B18-4A69-A94A-A2537BAAB1A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333500" y="333375"/>
            <a:ext cx="7704138" cy="792163"/>
          </a:xfrm>
        </p:spPr>
        <p:txBody>
          <a:bodyPr/>
          <a:lstStyle/>
          <a:p>
            <a:r>
              <a:rPr lang="pl-PL" altLang="pl-PL"/>
              <a:t>System RAPEX</a:t>
            </a:r>
          </a:p>
        </p:txBody>
      </p:sp>
      <p:pic>
        <p:nvPicPr>
          <p:cNvPr id="75780" name="Obraz 3">
            <a:extLst>
              <a:ext uri="{FF2B5EF4-FFF2-40B4-BE49-F238E27FC236}">
                <a16:creationId xmlns:a16="http://schemas.microsoft.com/office/drawing/2014/main" id="{9BA97282-82AB-4F31-B41C-4EAE56376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12875"/>
            <a:ext cx="8675687" cy="500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1" name="pole tekstowe 4">
            <a:extLst>
              <a:ext uri="{FF2B5EF4-FFF2-40B4-BE49-F238E27FC236}">
                <a16:creationId xmlns:a16="http://schemas.microsoft.com/office/drawing/2014/main" id="{4CF28F83-96E7-47A3-9F73-6806F312B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8" y="1628775"/>
            <a:ext cx="9136062" cy="9540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400" i="1"/>
              <a:t>RAPEX to wspólnotowy system wczesnego ostrzegania, który ułatwia szybką wymianę informacji między Państwami Członkowskimi i Komisją Europejską w sprawie środków podjętych w celu zapobieżenia lub ograniczenia wprowadzania do obrotu lub stosowania produktów stanowiących poważne zagrożenie dla zdrowia i bezpieczeństwa konsumentów.</a:t>
            </a:r>
            <a:endParaRPr lang="pl-PL" altLang="pl-PL" sz="14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Prostokąt 8">
            <a:extLst>
              <a:ext uri="{FF2B5EF4-FFF2-40B4-BE49-F238E27FC236}">
                <a16:creationId xmlns:a16="http://schemas.microsoft.com/office/drawing/2014/main" id="{811A298D-FF6E-4BBB-9E90-2948F231C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34163"/>
            <a:ext cx="9144000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2520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b="1"/>
              <a:t>„Metodyki projektowania i modelowania systemów” Cyganek &amp; Kasperek &amp; Rajda © 2018 Katedra Elektroniki AGH</a:t>
            </a:r>
          </a:p>
        </p:txBody>
      </p:sp>
      <p:sp>
        <p:nvSpPr>
          <p:cNvPr id="77827" name="Tytuł 1">
            <a:extLst>
              <a:ext uri="{FF2B5EF4-FFF2-40B4-BE49-F238E27FC236}">
                <a16:creationId xmlns:a16="http://schemas.microsoft.com/office/drawing/2014/main" id="{4D5EBCF0-2642-4C82-82D7-D64924FF5FC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333500" y="333375"/>
            <a:ext cx="7704138" cy="792163"/>
          </a:xfrm>
        </p:spPr>
        <p:txBody>
          <a:bodyPr/>
          <a:lstStyle/>
          <a:p>
            <a:r>
              <a:rPr lang="pl-PL" altLang="pl-PL"/>
              <a:t>System HERMES</a:t>
            </a:r>
            <a:br>
              <a:rPr lang="pl-PL" altLang="pl-PL"/>
            </a:br>
            <a:r>
              <a:rPr lang="pl-PL" altLang="pl-PL"/>
              <a:t>http://publikacje.uokik.gov.pl/hermes3_pub/</a:t>
            </a:r>
          </a:p>
        </p:txBody>
      </p:sp>
      <p:pic>
        <p:nvPicPr>
          <p:cNvPr id="77828" name="Obraz 1">
            <a:extLst>
              <a:ext uri="{FF2B5EF4-FFF2-40B4-BE49-F238E27FC236}">
                <a16:creationId xmlns:a16="http://schemas.microsoft.com/office/drawing/2014/main" id="{5ECED991-C6AF-4445-AB20-456692295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409700"/>
            <a:ext cx="8012112" cy="518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9" name="Obraz 2">
            <a:extLst>
              <a:ext uri="{FF2B5EF4-FFF2-40B4-BE49-F238E27FC236}">
                <a16:creationId xmlns:a16="http://schemas.microsoft.com/office/drawing/2014/main" id="{98ED2EB5-1E47-4211-9043-02095DA21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357563"/>
            <a:ext cx="3806825" cy="328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Prostokąt 8">
            <a:extLst>
              <a:ext uri="{FF2B5EF4-FFF2-40B4-BE49-F238E27FC236}">
                <a16:creationId xmlns:a16="http://schemas.microsoft.com/office/drawing/2014/main" id="{08EB538B-6477-4B28-A581-F39B5D038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34163"/>
            <a:ext cx="9144000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2520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b="1"/>
              <a:t>„Metodyki projektowania i modelowania systemów” Cyganek &amp; Kasperek &amp; Rajda © 2018 Katedra Elektroniki AGH</a:t>
            </a:r>
          </a:p>
        </p:txBody>
      </p:sp>
      <p:sp>
        <p:nvSpPr>
          <p:cNvPr id="79875" name="Tytuł 1">
            <a:extLst>
              <a:ext uri="{FF2B5EF4-FFF2-40B4-BE49-F238E27FC236}">
                <a16:creationId xmlns:a16="http://schemas.microsoft.com/office/drawing/2014/main" id="{C10F00DB-8EE0-467D-ADB5-31E859B5597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331913" y="115888"/>
            <a:ext cx="7704137" cy="792162"/>
          </a:xfrm>
        </p:spPr>
        <p:txBody>
          <a:bodyPr/>
          <a:lstStyle/>
          <a:p>
            <a:r>
              <a:rPr lang="pl-PL" altLang="pl-PL"/>
              <a:t>Wymogi zależą od aplikacji systemu ...</a:t>
            </a:r>
          </a:p>
        </p:txBody>
      </p:sp>
      <p:pic>
        <p:nvPicPr>
          <p:cNvPr id="79876" name="Picture 7">
            <a:extLst>
              <a:ext uri="{FF2B5EF4-FFF2-40B4-BE49-F238E27FC236}">
                <a16:creationId xmlns:a16="http://schemas.microsoft.com/office/drawing/2014/main" id="{F4721C1D-186D-44CB-A764-AB4E53E57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850" y="4335463"/>
            <a:ext cx="1454150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7" name="Picture 8">
            <a:extLst>
              <a:ext uri="{FF2B5EF4-FFF2-40B4-BE49-F238E27FC236}">
                <a16:creationId xmlns:a16="http://schemas.microsoft.com/office/drawing/2014/main" id="{B31FD24B-FFA4-454E-B0F6-9DC8E3734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663" y="3052763"/>
            <a:ext cx="908050" cy="122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8" name="Picture 9">
            <a:extLst>
              <a:ext uri="{FF2B5EF4-FFF2-40B4-BE49-F238E27FC236}">
                <a16:creationId xmlns:a16="http://schemas.microsoft.com/office/drawing/2014/main" id="{B2291A20-650F-4717-993A-3B2532B3A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5148263"/>
            <a:ext cx="1611313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9" name="Picture 11">
            <a:extLst>
              <a:ext uri="{FF2B5EF4-FFF2-40B4-BE49-F238E27FC236}">
                <a16:creationId xmlns:a16="http://schemas.microsoft.com/office/drawing/2014/main" id="{B68C5D73-8CC2-4E31-9433-D72391DA8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3476625"/>
            <a:ext cx="1200150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0" name="Picture 12">
            <a:extLst>
              <a:ext uri="{FF2B5EF4-FFF2-40B4-BE49-F238E27FC236}">
                <a16:creationId xmlns:a16="http://schemas.microsoft.com/office/drawing/2014/main" id="{D779CBEF-A36E-42F5-A7D7-FEB12A522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524000"/>
            <a:ext cx="2667000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1" name="Obraz 10">
            <a:extLst>
              <a:ext uri="{FF2B5EF4-FFF2-40B4-BE49-F238E27FC236}">
                <a16:creationId xmlns:a16="http://schemas.microsoft.com/office/drawing/2014/main" id="{BFC33B4A-4EE9-43C4-BFE4-4E23613A1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731963"/>
            <a:ext cx="6369050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Prostokąt 8">
            <a:extLst>
              <a:ext uri="{FF2B5EF4-FFF2-40B4-BE49-F238E27FC236}">
                <a16:creationId xmlns:a16="http://schemas.microsoft.com/office/drawing/2014/main" id="{CA797432-DE3E-4401-AF16-8DB0B46083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34163"/>
            <a:ext cx="9144000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2520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b="1"/>
              <a:t>„Metodyki projektowania i modelowania systemów” Cyganek &amp; Kasperek &amp; Rajda © 2018 Katedra Elektroniki AGH</a:t>
            </a:r>
          </a:p>
        </p:txBody>
      </p:sp>
      <p:sp>
        <p:nvSpPr>
          <p:cNvPr id="81923" name="Tytuł 1">
            <a:extLst>
              <a:ext uri="{FF2B5EF4-FFF2-40B4-BE49-F238E27FC236}">
                <a16:creationId xmlns:a16="http://schemas.microsoft.com/office/drawing/2014/main" id="{2EAF19AB-F4F7-466C-B14D-357353DDD4C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331913" y="115888"/>
            <a:ext cx="7704137" cy="792162"/>
          </a:xfrm>
        </p:spPr>
        <p:txBody>
          <a:bodyPr/>
          <a:lstStyle/>
          <a:p>
            <a:r>
              <a:rPr lang="pl-PL" altLang="pl-PL"/>
              <a:t>Aplikacje</a:t>
            </a:r>
            <a:r>
              <a:rPr lang="pl-PL" altLang="pl-PL"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81924" name="Picture 5" descr="http://www.rc.fm/files/images/kolej.jpg">
            <a:hlinkClick r:id="rId3"/>
            <a:extLst>
              <a:ext uri="{FF2B5EF4-FFF2-40B4-BE49-F238E27FC236}">
                <a16:creationId xmlns:a16="http://schemas.microsoft.com/office/drawing/2014/main" id="{5C84B48F-7FF5-4818-8741-313954DE4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2667000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5" name="Text Box 6">
            <a:extLst>
              <a:ext uri="{FF2B5EF4-FFF2-40B4-BE49-F238E27FC236}">
                <a16:creationId xmlns:a16="http://schemas.microsoft.com/office/drawing/2014/main" id="{486C6B1B-6F7C-4219-8EC3-70F2A4AD1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1524000"/>
            <a:ext cx="5668963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b="1">
                <a:solidFill>
                  <a:srgbClr val="010202"/>
                </a:solidFill>
              </a:rPr>
              <a:t>EN 50155 </a:t>
            </a:r>
            <a:br>
              <a:rPr lang="pl-PL" altLang="pl-PL" sz="1800" b="1">
                <a:solidFill>
                  <a:srgbClr val="010202"/>
                </a:solidFill>
              </a:rPr>
            </a:br>
            <a:r>
              <a:rPr lang="pl-PL" altLang="pl-PL" sz="1800" b="1" i="1">
                <a:solidFill>
                  <a:srgbClr val="010202"/>
                </a:solidFill>
              </a:rPr>
              <a:t>Railway applications 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b="1" i="1">
                <a:solidFill>
                  <a:srgbClr val="010202"/>
                </a:solidFill>
              </a:rPr>
              <a:t>Electronic equipment used on rolling stock</a:t>
            </a:r>
            <a:br>
              <a:rPr lang="pl-PL" altLang="pl-PL" sz="1800" b="1" i="1">
                <a:solidFill>
                  <a:srgbClr val="010202"/>
                </a:solidFill>
              </a:rPr>
            </a:br>
            <a:endParaRPr lang="pl-PL" altLang="pl-PL" sz="1200"/>
          </a:p>
        </p:txBody>
      </p:sp>
      <p:sp>
        <p:nvSpPr>
          <p:cNvPr id="81926" name="Text Box 8">
            <a:extLst>
              <a:ext uri="{FF2B5EF4-FFF2-40B4-BE49-F238E27FC236}">
                <a16:creationId xmlns:a16="http://schemas.microsoft.com/office/drawing/2014/main" id="{56960FCB-4C11-4776-9437-F518373BDA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595688"/>
            <a:ext cx="6999288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b="1">
                <a:solidFill>
                  <a:srgbClr val="010202"/>
                </a:solidFill>
              </a:rPr>
              <a:t>ISO 26262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b="1" i="1">
                <a:solidFill>
                  <a:srgbClr val="010202"/>
                </a:solidFill>
              </a:rPr>
              <a:t>ROAD VEHICLES – FUNCTIONAL SAFETY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b="1">
                <a:solidFill>
                  <a:srgbClr val="010202"/>
                </a:solidFill>
              </a:rPr>
              <a:t>Adaptacja IEC 61508 dla segmentu samochodowego</a:t>
            </a:r>
          </a:p>
        </p:txBody>
      </p:sp>
      <p:pic>
        <p:nvPicPr>
          <p:cNvPr id="81927" name="Picture 10" descr="Solution for Functional Safety">
            <a:extLst>
              <a:ext uri="{FF2B5EF4-FFF2-40B4-BE49-F238E27FC236}">
                <a16:creationId xmlns:a16="http://schemas.microsoft.com/office/drawing/2014/main" id="{B6E95CBE-E5FA-4CBD-8139-48E7BE803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681288"/>
            <a:ext cx="327660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8" name="Picture 12" descr="http://medituv.tuv-nord.pl/uploaded/60601%20-%20small.jpg">
            <a:extLst>
              <a:ext uri="{FF2B5EF4-FFF2-40B4-BE49-F238E27FC236}">
                <a16:creationId xmlns:a16="http://schemas.microsoft.com/office/drawing/2014/main" id="{B62D288C-FE2D-4339-A70B-852988144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800600"/>
            <a:ext cx="2514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9" name="Text Box 13">
            <a:extLst>
              <a:ext uri="{FF2B5EF4-FFF2-40B4-BE49-F238E27FC236}">
                <a16:creationId xmlns:a16="http://schemas.microsoft.com/office/drawing/2014/main" id="{446F93F8-A5D6-4F18-88DE-CD1089A24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5181600"/>
            <a:ext cx="57150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b="1" i="1">
                <a:solidFill>
                  <a:srgbClr val="010202"/>
                </a:solidFill>
              </a:rPr>
              <a:t>IEC 60601-1 - Medical electrical equipment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Prostokąt 8">
            <a:extLst>
              <a:ext uri="{FF2B5EF4-FFF2-40B4-BE49-F238E27FC236}">
                <a16:creationId xmlns:a16="http://schemas.microsoft.com/office/drawing/2014/main" id="{3B682EC7-3771-4031-AE9D-3E9C61B62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34163"/>
            <a:ext cx="9144000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2520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b="1"/>
              <a:t>„Metodyki projektowania i modelowania systemów” Cyganek &amp; Kasperek &amp; Rajda © 2018 Katedra Elektroniki AGH</a:t>
            </a:r>
          </a:p>
        </p:txBody>
      </p:sp>
      <p:sp>
        <p:nvSpPr>
          <p:cNvPr id="10243" name="Tytuł 1">
            <a:extLst>
              <a:ext uri="{FF2B5EF4-FFF2-40B4-BE49-F238E27FC236}">
                <a16:creationId xmlns:a16="http://schemas.microsoft.com/office/drawing/2014/main" id="{31D9DC90-1001-4ECB-A876-C6D971D684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913" y="115888"/>
            <a:ext cx="6059487" cy="1255712"/>
          </a:xfrm>
        </p:spPr>
        <p:txBody>
          <a:bodyPr/>
          <a:lstStyle/>
          <a:p>
            <a:r>
              <a:rPr lang="en-US" altLang="pl-PL" sz="2000" i="1"/>
              <a:t>Tammy Noergaard </a:t>
            </a:r>
            <a:br>
              <a:rPr lang="pl-PL" altLang="pl-PL" sz="2000" i="1"/>
            </a:br>
            <a:r>
              <a:rPr lang="en-US" altLang="pl-PL" sz="1800" i="1"/>
              <a:t>Embedded Systems Architecture A Comprehensive Guide for Engineers and Programmers Second Edition</a:t>
            </a:r>
            <a:endParaRPr lang="pl-PL" altLang="pl-PL" sz="1800" i="1"/>
          </a:p>
        </p:txBody>
      </p:sp>
      <p:pic>
        <p:nvPicPr>
          <p:cNvPr id="10244" name="Picture 2">
            <a:extLst>
              <a:ext uri="{FF2B5EF4-FFF2-40B4-BE49-F238E27FC236}">
                <a16:creationId xmlns:a16="http://schemas.microsoft.com/office/drawing/2014/main" id="{7A14FED9-615A-4970-856B-52E159932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0"/>
            <a:ext cx="1524000" cy="13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45" name="Object 6">
            <a:extLst>
              <a:ext uri="{FF2B5EF4-FFF2-40B4-BE49-F238E27FC236}">
                <a16:creationId xmlns:a16="http://schemas.microsoft.com/office/drawing/2014/main" id="{36CCDB20-8803-401D-B1D9-8C4BE66C89B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200" y="1447800"/>
          <a:ext cx="6858000" cy="515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Obraz - mapa bitowa" r:id="rId5" imgW="6180952" imgH="4648849" progId="Paint.Picture">
                  <p:embed/>
                </p:oleObj>
              </mc:Choice>
              <mc:Fallback>
                <p:oleObj name="Obraz - mapa bitowa" r:id="rId5" imgW="6180952" imgH="4648849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447800"/>
                        <a:ext cx="6858000" cy="515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6" name="Oval 7">
            <a:extLst>
              <a:ext uri="{FF2B5EF4-FFF2-40B4-BE49-F238E27FC236}">
                <a16:creationId xmlns:a16="http://schemas.microsoft.com/office/drawing/2014/main" id="{8EB87547-026B-497F-AD0A-934A6D43C4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962400"/>
            <a:ext cx="2590800" cy="6858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Prostokąt 8">
            <a:extLst>
              <a:ext uri="{FF2B5EF4-FFF2-40B4-BE49-F238E27FC236}">
                <a16:creationId xmlns:a16="http://schemas.microsoft.com/office/drawing/2014/main" id="{1F0D1229-075A-459F-803A-24CB0822D7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34163"/>
            <a:ext cx="9144000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2520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b="1"/>
              <a:t>„Metodyki projektowania i modelowania systemów” Cyganek &amp; Kasperek &amp; Rajda © 2018 Katedra Elektroniki AGH</a:t>
            </a:r>
          </a:p>
        </p:txBody>
      </p:sp>
      <p:sp>
        <p:nvSpPr>
          <p:cNvPr id="83971" name="Tytuł 1">
            <a:extLst>
              <a:ext uri="{FF2B5EF4-FFF2-40B4-BE49-F238E27FC236}">
                <a16:creationId xmlns:a16="http://schemas.microsoft.com/office/drawing/2014/main" id="{476A1DA2-EE96-4A14-8653-4293BA4D3B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47813" y="188913"/>
            <a:ext cx="7138987" cy="941387"/>
          </a:xfrm>
        </p:spPr>
        <p:txBody>
          <a:bodyPr/>
          <a:lstStyle/>
          <a:p>
            <a:r>
              <a:rPr lang="pl-PL" altLang="pl-PL"/>
              <a:t>Koniec….</a:t>
            </a:r>
          </a:p>
        </p:txBody>
      </p:sp>
      <p:graphicFrame>
        <p:nvGraphicFramePr>
          <p:cNvPr id="83972" name="Object 34">
            <a:extLst>
              <a:ext uri="{FF2B5EF4-FFF2-40B4-BE49-F238E27FC236}">
                <a16:creationId xmlns:a16="http://schemas.microsoft.com/office/drawing/2014/main" id="{C5304B8A-ACE3-4097-A3BD-B5427904BD9D}"/>
              </a:ext>
            </a:extLst>
          </p:cNvPr>
          <p:cNvGraphicFramePr>
            <a:graphicFrameLocks/>
          </p:cNvGraphicFramePr>
          <p:nvPr/>
        </p:nvGraphicFramePr>
        <p:xfrm>
          <a:off x="4675188" y="3300413"/>
          <a:ext cx="3249612" cy="286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5" name="Klip" r:id="rId4" imgW="5281613" imgH="4662488" progId="MS_ClipArt_Gallery.2">
                  <p:embed/>
                </p:oleObj>
              </mc:Choice>
              <mc:Fallback>
                <p:oleObj name="Klip" r:id="rId4" imgW="5281613" imgH="4662488" progId="MS_ClipArt_Gallery.2">
                  <p:embed/>
                  <p:pic>
                    <p:nvPicPr>
                      <p:cNvPr id="0" name="Object 3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188" y="3300413"/>
                        <a:ext cx="3249612" cy="286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73" name="AutoShape 35">
            <a:extLst>
              <a:ext uri="{FF2B5EF4-FFF2-40B4-BE49-F238E27FC236}">
                <a16:creationId xmlns:a16="http://schemas.microsoft.com/office/drawing/2014/main" id="{4F3EA837-D24B-4112-8B4D-DBF5FA7C5FC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11188" y="1989138"/>
            <a:ext cx="5664200" cy="1655762"/>
          </a:xfrm>
          <a:prstGeom prst="wedgeEllipseCallout">
            <a:avLst>
              <a:gd name="adj1" fmla="val -47454"/>
              <a:gd name="adj2" fmla="val 51338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3200"/>
          </a:p>
        </p:txBody>
      </p:sp>
      <p:sp>
        <p:nvSpPr>
          <p:cNvPr id="83974" name="Rectangle 36">
            <a:extLst>
              <a:ext uri="{FF2B5EF4-FFF2-40B4-BE49-F238E27FC236}">
                <a16:creationId xmlns:a16="http://schemas.microsoft.com/office/drawing/2014/main" id="{510E3537-27EA-4B81-849F-06CE40D9AA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2005013"/>
            <a:ext cx="5303838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800"/>
              <a:t>Dziękuję za uwagę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Prostokąt 8">
            <a:extLst>
              <a:ext uri="{FF2B5EF4-FFF2-40B4-BE49-F238E27FC236}">
                <a16:creationId xmlns:a16="http://schemas.microsoft.com/office/drawing/2014/main" id="{B74C471C-E105-43DA-AB71-63FF9B851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34163"/>
            <a:ext cx="9144000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2520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b="1"/>
              <a:t>„Metodyki projektowania i modelowania systemów” Cyganek &amp; Kasperek &amp; Rajda © 2018 Katedra Elektroniki AGH</a:t>
            </a:r>
          </a:p>
        </p:txBody>
      </p:sp>
      <p:sp>
        <p:nvSpPr>
          <p:cNvPr id="12291" name="Tytuł 1">
            <a:extLst>
              <a:ext uri="{FF2B5EF4-FFF2-40B4-BE49-F238E27FC236}">
                <a16:creationId xmlns:a16="http://schemas.microsoft.com/office/drawing/2014/main" id="{9AF5936E-DBE7-4AD0-BDE2-F03BEE07E21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331913" y="115888"/>
            <a:ext cx="6288087" cy="1255712"/>
          </a:xfrm>
        </p:spPr>
        <p:txBody>
          <a:bodyPr/>
          <a:lstStyle/>
          <a:p>
            <a:r>
              <a:rPr lang="pl-PL" altLang="pl-PL" sz="2400" i="1"/>
              <a:t>Creating an Embedded System Architecture</a:t>
            </a:r>
            <a:br>
              <a:rPr lang="pl-PL" altLang="pl-PL" sz="1600" i="1"/>
            </a:br>
            <a:r>
              <a:rPr lang="en-US" altLang="pl-PL" sz="1400" i="1"/>
              <a:t>Tammy Noergaard</a:t>
            </a:r>
            <a:r>
              <a:rPr lang="pl-PL" altLang="pl-PL" sz="1400" i="1"/>
              <a:t> „</a:t>
            </a:r>
            <a:r>
              <a:rPr lang="en-US" altLang="pl-PL" sz="1200" i="1"/>
              <a:t>Embedded Systems Architecture A Comprehensive Guide for Engineers and Programmers Second Edition</a:t>
            </a:r>
            <a:r>
              <a:rPr lang="pl-PL" altLang="pl-PL" sz="1200" i="1"/>
              <a:t>”</a:t>
            </a:r>
          </a:p>
        </p:txBody>
      </p:sp>
      <p:pic>
        <p:nvPicPr>
          <p:cNvPr id="12292" name="Picture 2">
            <a:extLst>
              <a:ext uri="{FF2B5EF4-FFF2-40B4-BE49-F238E27FC236}">
                <a16:creationId xmlns:a16="http://schemas.microsoft.com/office/drawing/2014/main" id="{3A7AC10B-8DF1-49BB-93AD-6E6721EDB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0"/>
            <a:ext cx="1524000" cy="13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 Box 7">
            <a:extLst>
              <a:ext uri="{FF2B5EF4-FFF2-40B4-BE49-F238E27FC236}">
                <a16:creationId xmlns:a16="http://schemas.microsoft.com/office/drawing/2014/main" id="{463B16D8-14FE-4473-A8CB-74CC2BB51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676400"/>
            <a:ext cx="8839200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257300" indent="-3429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pl-PL" altLang="pl-PL" i="1"/>
              <a:t>Have a solid technical foundation. 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pl-PL" altLang="pl-PL" i="1"/>
              <a:t>Understand the Architecture Business Cycles (ABCs) of embedded systems. 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pl-PL" altLang="pl-PL" i="1"/>
              <a:t>Define the architectural patterns and reference models. 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pl-PL" altLang="pl-PL" i="1"/>
              <a:t>Create the architectural structures.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pl-PL" altLang="pl-PL" i="1"/>
              <a:t>Document the architecture. 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pl-PL" altLang="pl-PL" i="1"/>
              <a:t>Analyze and evaluate the architecture</a:t>
            </a:r>
          </a:p>
        </p:txBody>
      </p:sp>
      <p:sp>
        <p:nvSpPr>
          <p:cNvPr id="12294" name="Text Box 8">
            <a:extLst>
              <a:ext uri="{FF2B5EF4-FFF2-40B4-BE49-F238E27FC236}">
                <a16:creationId xmlns:a16="http://schemas.microsoft.com/office/drawing/2014/main" id="{A73AD28C-660B-4200-8D73-7F58EB295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5" y="5518150"/>
            <a:ext cx="2508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/>
              <a:t>Inżynieria wymagań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Prostokąt 8">
            <a:extLst>
              <a:ext uri="{FF2B5EF4-FFF2-40B4-BE49-F238E27FC236}">
                <a16:creationId xmlns:a16="http://schemas.microsoft.com/office/drawing/2014/main" id="{817DF3A7-2DD4-489F-8EE0-F31911C70A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34163"/>
            <a:ext cx="9144000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2520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b="1"/>
              <a:t>„Metodyki projektowania i modelowania systemów” Cyganek &amp; Kasperek &amp; Rajda © 2018 Katedra Elektroniki AGH</a:t>
            </a:r>
          </a:p>
        </p:txBody>
      </p:sp>
      <p:sp>
        <p:nvSpPr>
          <p:cNvPr id="14339" name="Tytuł 1">
            <a:extLst>
              <a:ext uri="{FF2B5EF4-FFF2-40B4-BE49-F238E27FC236}">
                <a16:creationId xmlns:a16="http://schemas.microsoft.com/office/drawing/2014/main" id="{E604D68D-384F-46AA-A415-AACBA1EAEE9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331913" y="115888"/>
            <a:ext cx="7704137" cy="792162"/>
          </a:xfrm>
        </p:spPr>
        <p:txBody>
          <a:bodyPr/>
          <a:lstStyle/>
          <a:p>
            <a:r>
              <a:rPr lang="pl-PL" altLang="pl-PL"/>
              <a:t>Inżynieria wymagań</a:t>
            </a:r>
            <a:br>
              <a:rPr lang="pl-PL" altLang="pl-PL"/>
            </a:br>
            <a:r>
              <a:rPr lang="pl-PL" altLang="pl-PL" sz="1000">
                <a:hlinkClick r:id="rId3"/>
              </a:rPr>
              <a:t>http://tamingdata.com/2010/07/08/the-project-management-tree-swing-cartoon-past-and-present/</a:t>
            </a:r>
            <a:endParaRPr lang="pl-PL" altLang="pl-PL" i="1"/>
          </a:p>
        </p:txBody>
      </p:sp>
      <p:sp>
        <p:nvSpPr>
          <p:cNvPr id="14340" name="AutoShape 2" descr="imap://jerzy%2Ekasperek%40gmail%2Ecom@imap.googlemail.com:993/fetch%3EUID%3E/INBOX%3E2828?part=1.2&amp;type=image/jpeg&amp;filename=tree_swing.jpg">
            <a:extLst>
              <a:ext uri="{FF2B5EF4-FFF2-40B4-BE49-F238E27FC236}">
                <a16:creationId xmlns:a16="http://schemas.microsoft.com/office/drawing/2014/main" id="{51A1C732-F201-4515-B03E-BD612FF161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30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pic>
        <p:nvPicPr>
          <p:cNvPr id="14341" name="Picture 4" descr="http://pawlik.pro/blog/wp-content/uploads/2012/02/software_treeswing.jpg">
            <a:extLst>
              <a:ext uri="{FF2B5EF4-FFF2-40B4-BE49-F238E27FC236}">
                <a16:creationId xmlns:a16="http://schemas.microsoft.com/office/drawing/2014/main" id="{D57B488B-AC1B-4E65-9F06-93C4C9C28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44000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Prostokąt 8">
            <a:extLst>
              <a:ext uri="{FF2B5EF4-FFF2-40B4-BE49-F238E27FC236}">
                <a16:creationId xmlns:a16="http://schemas.microsoft.com/office/drawing/2014/main" id="{54267F5D-FF13-430D-9315-5112E612C6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34163"/>
            <a:ext cx="9144000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2520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b="1"/>
              <a:t>„Metodyki projektowania i modelowania systemów” Cyganek &amp; Kasperek &amp; Rajda © 2018 Katedra Elektroniki AGH</a:t>
            </a:r>
          </a:p>
        </p:txBody>
      </p:sp>
      <p:sp>
        <p:nvSpPr>
          <p:cNvPr id="16387" name="Tytuł 1">
            <a:extLst>
              <a:ext uri="{FF2B5EF4-FFF2-40B4-BE49-F238E27FC236}">
                <a16:creationId xmlns:a16="http://schemas.microsoft.com/office/drawing/2014/main" id="{513AD8DF-3753-4394-9852-28770541099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331913" y="115888"/>
            <a:ext cx="7704137" cy="792162"/>
          </a:xfrm>
        </p:spPr>
        <p:txBody>
          <a:bodyPr/>
          <a:lstStyle/>
          <a:p>
            <a:r>
              <a:rPr lang="pl-PL" altLang="pl-PL"/>
              <a:t>Inżynieria wymagań</a:t>
            </a:r>
            <a:br>
              <a:rPr lang="pl-PL" altLang="pl-PL"/>
            </a:br>
            <a:r>
              <a:rPr lang="pl-PL" altLang="pl-PL"/>
              <a:t> </a:t>
            </a:r>
            <a:r>
              <a:rPr lang="pl-PL" altLang="pl-PL" sz="1000"/>
              <a:t>Perspektywa Senior Sales Director (</a:t>
            </a:r>
            <a:r>
              <a:rPr lang="pl-PL" altLang="pl-PL" sz="1000">
                <a:sym typeface="Wingdings" panose="05000000000000000000" pitchFamily="2" charset="2"/>
              </a:rPr>
              <a:t>korporacja IT Kraków)</a:t>
            </a:r>
            <a:endParaRPr lang="pl-PL" altLang="pl-PL" i="1"/>
          </a:p>
        </p:txBody>
      </p:sp>
      <p:sp>
        <p:nvSpPr>
          <p:cNvPr id="16388" name="AutoShape 2" descr="imap://jerzy%2Ekasperek%40gmail%2Ecom@imap.googlemail.com:993/fetch%3EUID%3E/INBOX%3E2828?part=1.2&amp;type=image/jpeg&amp;filename=tree_swing.jpg">
            <a:extLst>
              <a:ext uri="{FF2B5EF4-FFF2-40B4-BE49-F238E27FC236}">
                <a16:creationId xmlns:a16="http://schemas.microsoft.com/office/drawing/2014/main" id="{1951E6C0-123E-4295-8489-080FB6F7DE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30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pic>
        <p:nvPicPr>
          <p:cNvPr id="16389" name="Picture 8" descr="D:\Dokumenty\Dydaktyka\MPMS_2014\tree-swing-IT-project-management-revisited.png">
            <a:extLst>
              <a:ext uri="{FF2B5EF4-FFF2-40B4-BE49-F238E27FC236}">
                <a16:creationId xmlns:a16="http://schemas.microsoft.com/office/drawing/2014/main" id="{8B33B506-3C1B-4734-9974-7D87E09FB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1447800"/>
            <a:ext cx="7167562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Prostokąt 8">
            <a:extLst>
              <a:ext uri="{FF2B5EF4-FFF2-40B4-BE49-F238E27FC236}">
                <a16:creationId xmlns:a16="http://schemas.microsoft.com/office/drawing/2014/main" id="{CFE92F23-7128-4CCF-AF57-06348D1C1C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34163"/>
            <a:ext cx="9144000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2520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b="1"/>
              <a:t>„Metodyki projektowania i modelowania systemów” Cyganek &amp; Kasperek &amp; Rajda © 2018 Katedra Elektroniki AGH</a:t>
            </a:r>
          </a:p>
        </p:txBody>
      </p:sp>
      <p:sp>
        <p:nvSpPr>
          <p:cNvPr id="18435" name="Tytuł 1">
            <a:extLst>
              <a:ext uri="{FF2B5EF4-FFF2-40B4-BE49-F238E27FC236}">
                <a16:creationId xmlns:a16="http://schemas.microsoft.com/office/drawing/2014/main" id="{F07C730D-D277-48F1-8BD6-02F03F241D4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331913" y="115888"/>
            <a:ext cx="6288087" cy="1255712"/>
          </a:xfrm>
        </p:spPr>
        <p:txBody>
          <a:bodyPr/>
          <a:lstStyle/>
          <a:p>
            <a:r>
              <a:rPr lang="pl-PL" altLang="pl-PL" sz="2400" i="1">
                <a:solidFill>
                  <a:schemeClr val="tx1"/>
                </a:solidFill>
              </a:rPr>
              <a:t>Architecture Business Cycle (ABC)</a:t>
            </a:r>
            <a:r>
              <a:rPr lang="pl-PL" altLang="pl-PL" sz="2000" i="1"/>
              <a:t> </a:t>
            </a:r>
            <a:br>
              <a:rPr lang="pl-PL" altLang="pl-PL" sz="2000" i="1"/>
            </a:br>
            <a:br>
              <a:rPr lang="pl-PL" altLang="pl-PL" sz="2000" i="1"/>
            </a:br>
            <a:r>
              <a:rPr lang="pl-PL" altLang="pl-PL" sz="1600" i="1"/>
              <a:t>Software Architecture in Practice (2nd Edition)</a:t>
            </a:r>
            <a:br>
              <a:rPr lang="pl-PL" altLang="pl-PL" sz="1600" i="1"/>
            </a:br>
            <a:r>
              <a:rPr lang="pl-PL" altLang="pl-PL" sz="1600" i="1">
                <a:hlinkClick r:id="rId3"/>
              </a:rPr>
              <a:t>Len Bass</a:t>
            </a:r>
            <a:r>
              <a:rPr lang="pl-PL" altLang="pl-PL" sz="1600" i="1"/>
              <a:t>, </a:t>
            </a:r>
            <a:r>
              <a:rPr lang="pl-PL" altLang="pl-PL" sz="1600" i="1">
                <a:hlinkClick r:id="rId4"/>
              </a:rPr>
              <a:t>Paul C. Clements</a:t>
            </a:r>
            <a:r>
              <a:rPr lang="pl-PL" altLang="pl-PL" sz="1600" i="1"/>
              <a:t>, </a:t>
            </a:r>
            <a:r>
              <a:rPr lang="pl-PL" altLang="pl-PL" sz="1600" i="1">
                <a:hlinkClick r:id="rId5"/>
              </a:rPr>
              <a:t>Rick Kazman</a:t>
            </a:r>
            <a:r>
              <a:rPr lang="pl-PL" altLang="pl-PL" sz="1400" b="0">
                <a:solidFill>
                  <a:srgbClr val="313131"/>
                </a:solidFill>
                <a:latin typeface="HelveticaNeue-Light"/>
              </a:rPr>
              <a:t> </a:t>
            </a:r>
          </a:p>
        </p:txBody>
      </p:sp>
      <p:pic>
        <p:nvPicPr>
          <p:cNvPr id="18436" name="Picture 1039" descr="graphics/01fig02.gif">
            <a:extLst>
              <a:ext uri="{FF2B5EF4-FFF2-40B4-BE49-F238E27FC236}">
                <a16:creationId xmlns:a16="http://schemas.microsoft.com/office/drawing/2014/main" id="{E293B32E-679D-4FA3-8050-46942CB04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56515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036" descr="Software Engineering Institute">
            <a:extLst>
              <a:ext uri="{FF2B5EF4-FFF2-40B4-BE49-F238E27FC236}">
                <a16:creationId xmlns:a16="http://schemas.microsoft.com/office/drawing/2014/main" id="{E6B7C2C8-ABAC-4807-9458-7C03A2426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715000"/>
            <a:ext cx="497205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 Box 1037">
            <a:extLst>
              <a:ext uri="{FF2B5EF4-FFF2-40B4-BE49-F238E27FC236}">
                <a16:creationId xmlns:a16="http://schemas.microsoft.com/office/drawing/2014/main" id="{C85B2044-2098-4E89-851E-65DE7055F9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2600" y="6286500"/>
            <a:ext cx="633730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400">
                <a:hlinkClick r:id="rId8"/>
              </a:rPr>
              <a:t>http://www.ece.ubc.ca/~matei/EECE417/BASS/ch01lev1sec1.html</a:t>
            </a:r>
            <a:r>
              <a:rPr lang="pl-PL" altLang="pl-PL" sz="1400"/>
              <a:t> </a:t>
            </a:r>
          </a:p>
        </p:txBody>
      </p:sp>
      <p:sp>
        <p:nvSpPr>
          <p:cNvPr id="18439" name="pole tekstowe 1">
            <a:extLst>
              <a:ext uri="{FF2B5EF4-FFF2-40B4-BE49-F238E27FC236}">
                <a16:creationId xmlns:a16="http://schemas.microsoft.com/office/drawing/2014/main" id="{3FE45050-7A3D-487D-960C-A13D39216C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1773238"/>
            <a:ext cx="2374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pl-PL" sz="1800" b="1"/>
              <a:t>Influence of stakeholders on the architect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Prostokąt 8">
            <a:extLst>
              <a:ext uri="{FF2B5EF4-FFF2-40B4-BE49-F238E27FC236}">
                <a16:creationId xmlns:a16="http://schemas.microsoft.com/office/drawing/2014/main" id="{09B6CE83-8745-4B67-A51C-71BDBCB659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34163"/>
            <a:ext cx="9144000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2520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b="1"/>
              <a:t>„Metodyki projektowania i modelowania systemów” Cyganek &amp; Kasperek &amp; Rajda © 2018 Katedra Elektroniki AGH</a:t>
            </a:r>
          </a:p>
        </p:txBody>
      </p:sp>
      <p:sp>
        <p:nvSpPr>
          <p:cNvPr id="20483" name="Tytuł 1">
            <a:extLst>
              <a:ext uri="{FF2B5EF4-FFF2-40B4-BE49-F238E27FC236}">
                <a16:creationId xmlns:a16="http://schemas.microsoft.com/office/drawing/2014/main" id="{25BE9435-57C7-4ADA-AA4A-4113C84FA94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331913" y="115888"/>
            <a:ext cx="6288087" cy="1255712"/>
          </a:xfrm>
        </p:spPr>
        <p:txBody>
          <a:bodyPr/>
          <a:lstStyle/>
          <a:p>
            <a:r>
              <a:rPr lang="pl-PL" altLang="pl-PL" sz="2400" i="1">
                <a:solidFill>
                  <a:schemeClr val="tx1"/>
                </a:solidFill>
              </a:rPr>
              <a:t>Architecture Business Cycle (ABC)</a:t>
            </a:r>
            <a:r>
              <a:rPr lang="pl-PL" altLang="pl-PL" sz="2000" i="1"/>
              <a:t> </a:t>
            </a:r>
            <a:br>
              <a:rPr lang="pl-PL" altLang="pl-PL" sz="2000" i="1"/>
            </a:br>
            <a:br>
              <a:rPr lang="pl-PL" altLang="pl-PL" sz="2000" i="1"/>
            </a:br>
            <a:r>
              <a:rPr lang="pl-PL" altLang="pl-PL" sz="1600" i="1"/>
              <a:t>Software Architecture in Practice (2nd Edition)</a:t>
            </a:r>
            <a:br>
              <a:rPr lang="pl-PL" altLang="pl-PL" sz="1600" i="1"/>
            </a:br>
            <a:r>
              <a:rPr lang="pl-PL" altLang="pl-PL" sz="1600" i="1">
                <a:hlinkClick r:id="rId3"/>
              </a:rPr>
              <a:t>Len Bass</a:t>
            </a:r>
            <a:r>
              <a:rPr lang="pl-PL" altLang="pl-PL" sz="1600" i="1"/>
              <a:t>, </a:t>
            </a:r>
            <a:r>
              <a:rPr lang="pl-PL" altLang="pl-PL" sz="1600" i="1">
                <a:hlinkClick r:id="rId4"/>
              </a:rPr>
              <a:t>Paul C. Clements</a:t>
            </a:r>
            <a:r>
              <a:rPr lang="pl-PL" altLang="pl-PL" sz="1600" i="1"/>
              <a:t>, </a:t>
            </a:r>
            <a:r>
              <a:rPr lang="pl-PL" altLang="pl-PL" sz="1600" i="1">
                <a:hlinkClick r:id="rId5"/>
              </a:rPr>
              <a:t>Rick Kazman</a:t>
            </a:r>
            <a:r>
              <a:rPr lang="pl-PL" altLang="pl-PL" sz="1400" b="0">
                <a:solidFill>
                  <a:srgbClr val="313131"/>
                </a:solidFill>
                <a:latin typeface="HelveticaNeue-Light"/>
              </a:rPr>
              <a:t> </a:t>
            </a:r>
          </a:p>
        </p:txBody>
      </p:sp>
      <p:pic>
        <p:nvPicPr>
          <p:cNvPr id="20484" name="Picture 8" descr="graphics/01fig04.gif">
            <a:extLst>
              <a:ext uri="{FF2B5EF4-FFF2-40B4-BE49-F238E27FC236}">
                <a16:creationId xmlns:a16="http://schemas.microsoft.com/office/drawing/2014/main" id="{2620F21C-F742-4AFD-8C4F-AEFF6DEA2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52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4">
            <a:extLst>
              <a:ext uri="{FF2B5EF4-FFF2-40B4-BE49-F238E27FC236}">
                <a16:creationId xmlns:a16="http://schemas.microsoft.com/office/drawing/2014/main" id="{40C5E7FD-2E7B-4B03-936A-14810DAAC0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284913"/>
            <a:ext cx="870267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l-PL" altLang="pl-PL" sz="1400">
                <a:hlinkClick r:id="rId7"/>
              </a:rPr>
              <a:t>http://www.ece.ubc.ca/~matei/EECE417/BASS/ch01lev1sec1.html</a:t>
            </a:r>
            <a:r>
              <a:rPr lang="pl-PL" altLang="pl-PL" sz="1400"/>
              <a:t> </a:t>
            </a:r>
          </a:p>
        </p:txBody>
      </p:sp>
      <p:sp>
        <p:nvSpPr>
          <p:cNvPr id="20486" name="Oval 9">
            <a:extLst>
              <a:ext uri="{FF2B5EF4-FFF2-40B4-BE49-F238E27FC236}">
                <a16:creationId xmlns:a16="http://schemas.microsoft.com/office/drawing/2014/main" id="{4EDEA200-FE7F-4ECB-A72F-D42126CCD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10000"/>
            <a:ext cx="3505200" cy="762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6141</TotalTime>
  <Words>1439</Words>
  <Application>Microsoft Office PowerPoint</Application>
  <PresentationFormat>Pokaz na ekranie (4:3)</PresentationFormat>
  <Paragraphs>187</Paragraphs>
  <Slides>40</Slides>
  <Notes>40</Notes>
  <HiddenSlides>0</HiddenSlides>
  <MMClips>0</MMClips>
  <ScaleCrop>false</ScaleCrop>
  <HeadingPairs>
    <vt:vector size="8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2</vt:i4>
      </vt:variant>
      <vt:variant>
        <vt:lpstr>Tytuły slajdów</vt:lpstr>
      </vt:variant>
      <vt:variant>
        <vt:i4>40</vt:i4>
      </vt:variant>
    </vt:vector>
  </HeadingPairs>
  <TitlesOfParts>
    <vt:vector size="49" baseType="lpstr">
      <vt:lpstr>Verdana</vt:lpstr>
      <vt:lpstr>Arial</vt:lpstr>
      <vt:lpstr>Wingdings</vt:lpstr>
      <vt:lpstr>HelveticaNeue-Light</vt:lpstr>
      <vt:lpstr>Swis721BlkEU-Normal</vt:lpstr>
      <vt:lpstr>Times New Roman</vt:lpstr>
      <vt:lpstr>Projekt domyślny</vt:lpstr>
      <vt:lpstr>Obraz - mapa bitowa</vt:lpstr>
      <vt:lpstr>Klip</vt:lpstr>
      <vt:lpstr>Metodyki projektowania  i modelowania systemów</vt:lpstr>
      <vt:lpstr>No to zaczynamy….</vt:lpstr>
      <vt:lpstr>Projekt architektury systemowej systemu wbudowanego</vt:lpstr>
      <vt:lpstr>Tammy Noergaard  Embedded Systems Architecture A Comprehensive Guide for Engineers and Programmers Second Edition</vt:lpstr>
      <vt:lpstr>Creating an Embedded System Architecture Tammy Noergaard „Embedded Systems Architecture A Comprehensive Guide for Engineers and Programmers Second Edition”</vt:lpstr>
      <vt:lpstr>Inżynieria wymagań http://tamingdata.com/2010/07/08/the-project-management-tree-swing-cartoon-past-and-present/</vt:lpstr>
      <vt:lpstr>Inżynieria wymagań  Perspektywa Senior Sales Director (korporacja IT Kraków)</vt:lpstr>
      <vt:lpstr>Architecture Business Cycle (ABC)   Software Architecture in Practice (2nd Edition) Len Bass, Paul C. Clements, Rick Kazman </vt:lpstr>
      <vt:lpstr>Architecture Business Cycle (ABC)   Software Architecture in Practice (2nd Edition) Len Bass, Paul C. Clements, Rick Kazman </vt:lpstr>
      <vt:lpstr>Wymogi zależą od rodzaju produktu i miejsca sprzedaży...</vt:lpstr>
      <vt:lpstr>Wymogi zależą od miejsca sprzedaży... Wymagania UE – znak CE</vt:lpstr>
      <vt:lpstr>Wymogi zależą od miejsca sprzedaży... Wymagania UE – znak CE</vt:lpstr>
      <vt:lpstr>Wymogi zależą od miejsca sprzedaży... Wymagania UE – znak CE</vt:lpstr>
      <vt:lpstr>Zakres obowiązywania 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Nando (New Approach Notified and Designated Organisations) Information System - jednostki notyfikowane</vt:lpstr>
      <vt:lpstr>Witryna UDT </vt:lpstr>
      <vt:lpstr>Witryna UDT</vt:lpstr>
      <vt:lpstr>Dyrektywa maszynowa 2006/42/WE</vt:lpstr>
      <vt:lpstr>Dyrektywa maszynowa 2006/42/WE</vt:lpstr>
      <vt:lpstr>Dyrektywa maszynowa 2006/42/WE</vt:lpstr>
      <vt:lpstr>Dyrektywa maszynowa 2006/42/WE</vt:lpstr>
      <vt:lpstr>Dyrektywa maszynowa 2006/42/WE</vt:lpstr>
      <vt:lpstr>Dyrektywa maszynowa 2006/42/WE</vt:lpstr>
      <vt:lpstr>Dyrektywa maszynowa 2006/42/WE</vt:lpstr>
      <vt:lpstr>System RAPEX</vt:lpstr>
      <vt:lpstr>System HERMES http://publikacje.uokik.gov.pl/hermes3_pub/</vt:lpstr>
      <vt:lpstr>Wymogi zależą od aplikacji systemu ...</vt:lpstr>
      <vt:lpstr>Aplikacje </vt:lpstr>
      <vt:lpstr>Koniec….</vt:lpstr>
    </vt:vector>
  </TitlesOfParts>
  <Company>AGH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Paweł</dc:creator>
  <cp:lastModifiedBy>Jerzy Kasperek</cp:lastModifiedBy>
  <cp:revision>436</cp:revision>
  <cp:lastPrinted>2016-03-06T17:58:05Z</cp:lastPrinted>
  <dcterms:created xsi:type="dcterms:W3CDTF">2007-09-26T12:45:04Z</dcterms:created>
  <dcterms:modified xsi:type="dcterms:W3CDTF">2018-03-28T13:02:19Z</dcterms:modified>
</cp:coreProperties>
</file>